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60" r:id="rId1"/>
    <p:sldMasterId id="2147483650" r:id="rId2"/>
  </p:sldMasterIdLst>
  <p:notesMasterIdLst>
    <p:notesMasterId r:id="rId26"/>
  </p:notesMasterIdLst>
  <p:handoutMasterIdLst>
    <p:handoutMasterId r:id="rId27"/>
  </p:handoutMasterIdLst>
  <p:sldIdLst>
    <p:sldId id="256" r:id="rId3"/>
    <p:sldId id="258" r:id="rId4"/>
    <p:sldId id="257" r:id="rId5"/>
    <p:sldId id="297" r:id="rId6"/>
    <p:sldId id="262" r:id="rId7"/>
    <p:sldId id="263" r:id="rId8"/>
    <p:sldId id="282" r:id="rId9"/>
    <p:sldId id="283" r:id="rId10"/>
    <p:sldId id="272" r:id="rId11"/>
    <p:sldId id="294" r:id="rId12"/>
    <p:sldId id="273" r:id="rId13"/>
    <p:sldId id="295" r:id="rId14"/>
    <p:sldId id="296" r:id="rId15"/>
    <p:sldId id="264" r:id="rId16"/>
    <p:sldId id="280" r:id="rId17"/>
    <p:sldId id="281" r:id="rId18"/>
    <p:sldId id="286" r:id="rId19"/>
    <p:sldId id="290" r:id="rId20"/>
    <p:sldId id="284" r:id="rId21"/>
    <p:sldId id="291" r:id="rId22"/>
    <p:sldId id="276" r:id="rId23"/>
    <p:sldId id="277" r:id="rId24"/>
    <p:sldId id="278" r:id="rId25"/>
  </p:sldIdLst>
  <p:sldSz cx="12192000" cy="6858000"/>
  <p:notesSz cx="7010400" cy="9296400"/>
  <p:embeddedFontLst>
    <p:embeddedFont>
      <p:font typeface="Tahoma" panose="020B0604030504040204" pitchFamily="34" charset="0"/>
      <p:regular r:id="rId28"/>
      <p:bold r:id="rId29"/>
    </p:embeddedFont>
    <p:embeddedFont>
      <p:font typeface="Calibri" panose="020F0502020204030204" pitchFamily="34" charset="0"/>
      <p:regular r:id="rId30"/>
      <p:bold r:id="rId31"/>
      <p:italic r:id="rId32"/>
      <p:boldItalic r:id="rId33"/>
    </p:embeddedFont>
    <p:embeddedFont>
      <p:font typeface="Myriad Pro" panose="020B0503030403020204" charset="0"/>
      <p:regular r:id="rId34"/>
      <p:bold r:id="rId35"/>
      <p:italic r:id="rId36"/>
      <p:boldItalic r:id="rId37"/>
    </p:embeddedFont>
    <p:embeddedFont>
      <p:font typeface="MS PGothic" panose="020B0600070205080204" pitchFamily="34" charset="-128"/>
      <p:regular r:id="rId38"/>
    </p:embeddedFont>
  </p:embeddedFontLst>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7171"/>
    <a:srgbClr val="39683E"/>
    <a:srgbClr val="B2B2B2"/>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38" autoAdjust="0"/>
    <p:restoredTop sz="73408" autoAdjust="0"/>
  </p:normalViewPr>
  <p:slideViewPr>
    <p:cSldViewPr>
      <p:cViewPr varScale="1">
        <p:scale>
          <a:sx n="65" d="100"/>
          <a:sy n="65" d="100"/>
        </p:scale>
        <p:origin x="1526" y="53"/>
      </p:cViewPr>
      <p:guideLst>
        <p:guide orient="horz" pos="2160"/>
        <p:guide pos="3840"/>
      </p:guideLst>
    </p:cSldViewPr>
  </p:slideViewPr>
  <p:notesTextViewPr>
    <p:cViewPr>
      <p:scale>
        <a:sx n="125" d="100"/>
        <a:sy n="125" d="100"/>
      </p:scale>
      <p:origin x="0" y="0"/>
    </p:cViewPr>
  </p:notesTextViewPr>
  <p:sorterViewPr>
    <p:cViewPr>
      <p:scale>
        <a:sx n="66" d="100"/>
        <a:sy n="66" d="100"/>
      </p:scale>
      <p:origin x="0" y="0"/>
    </p:cViewPr>
  </p:sorterViewPr>
  <p:notesViewPr>
    <p:cSldViewPr>
      <p:cViewPr varScale="1">
        <p:scale>
          <a:sx n="88" d="100"/>
          <a:sy n="88" d="100"/>
        </p:scale>
        <p:origin x="2964"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16B0ED4-02A3-4F1B-ADB0-AF3E0E611057}" type="datetimeFigureOut">
              <a:rPr lang="en-US" smtClean="0"/>
              <a:t>5/16/2019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B8B2FEA-1233-40E5-9103-2717483F6683}" type="slidenum">
              <a:rPr lang="en-US" smtClean="0"/>
              <a:t>‹#›</a:t>
            </a:fld>
            <a:endParaRPr lang="en-US"/>
          </a:p>
        </p:txBody>
      </p:sp>
    </p:spTree>
    <p:extLst>
      <p:ext uri="{BB962C8B-B14F-4D97-AF65-F5344CB8AC3E}">
        <p14:creationId xmlns:p14="http://schemas.microsoft.com/office/powerpoint/2010/main" val="217157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736606E-285C-4033-8FB2-7F4FF1199A73}" type="datetimeFigureOut">
              <a:rPr lang="en-US" smtClean="0"/>
              <a:pPr/>
              <a:t>5/16/2019</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A5530C8-E91F-482B-AF0E-A886A371BBDB}" type="slidenum">
              <a:rPr lang="en-US" smtClean="0"/>
              <a:pPr/>
              <a:t>‹#›</a:t>
            </a:fld>
            <a:endParaRPr lang="en-US"/>
          </a:p>
        </p:txBody>
      </p:sp>
    </p:spTree>
    <p:extLst>
      <p:ext uri="{BB962C8B-B14F-4D97-AF65-F5344CB8AC3E}">
        <p14:creationId xmlns:p14="http://schemas.microsoft.com/office/powerpoint/2010/main" val="3878462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eatrightpro.org/resources/about-us/become-an-rdn-or-dtr"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Hi! My name is [NAME].</a:t>
            </a:r>
            <a:r>
              <a:rPr lang="en-US" baseline="0" dirty="0" smtClean="0"/>
              <a:t> I work </a:t>
            </a:r>
            <a:r>
              <a:rPr lang="en-US" baseline="0" dirty="0" smtClean="0">
                <a:solidFill>
                  <a:srgbClr val="FF0000"/>
                </a:solidFill>
              </a:rPr>
              <a:t>as [EXPLAIN POSITION AND TITLE]. I’m also a member of the Academy of Nutrition and Dietetics and a Diversity Liaison for [</a:t>
            </a:r>
            <a:r>
              <a:rPr lang="en-US" baseline="0" dirty="0" smtClean="0">
                <a:solidFill>
                  <a:srgbClr val="FF0000"/>
                </a:solidFill>
              </a:rPr>
              <a:t>ACADEMY GROUP]. </a:t>
            </a:r>
            <a:r>
              <a:rPr lang="en-US" baseline="0" dirty="0" smtClean="0">
                <a:solidFill>
                  <a:srgbClr val="FF0000"/>
                </a:solidFill>
              </a:rPr>
              <a:t>Today, I’m going to be talking to you about the exciting field of food, nutrition and dietetics. As you continue with your studies, you may decide that the food, nutrition </a:t>
            </a:r>
            <a:r>
              <a:rPr lang="en-US" baseline="0" dirty="0" smtClean="0"/>
              <a:t>and dietetics field is right for your future career. But, what exactly is the </a:t>
            </a:r>
            <a:r>
              <a:rPr lang="en-US" baseline="0" dirty="0" smtClean="0"/>
              <a:t>nutrition and dietetics </a:t>
            </a:r>
            <a:r>
              <a:rPr lang="en-US" baseline="0" dirty="0" smtClean="0"/>
              <a:t>field and how can you get into it? During my presentation today, I will highlight just some of the various roles, positions and professions that are all part of the dietetics field. We’ll also review where you can find more information to get started through the Academy of Nutrition and Dietetics. Okay! Let’s get underway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A5530C8-E91F-482B-AF0E-A886A371BBDB}" type="slidenum">
              <a:rPr lang="en-US" smtClean="0"/>
              <a:pPr/>
              <a:t>1</a:t>
            </a:fld>
            <a:endParaRPr lang="en-US"/>
          </a:p>
        </p:txBody>
      </p:sp>
    </p:spTree>
    <p:extLst>
      <p:ext uri="{BB962C8B-B14F-4D97-AF65-F5344CB8AC3E}">
        <p14:creationId xmlns:p14="http://schemas.microsoft.com/office/powerpoint/2010/main" val="1358612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931774">
              <a:defRPr/>
            </a:pPr>
            <a:r>
              <a:rPr lang="en-US" dirty="0" smtClean="0"/>
              <a:t>The</a:t>
            </a:r>
            <a:r>
              <a:rPr lang="en-US" baseline="0" dirty="0" smtClean="0"/>
              <a:t> Academy has two offices: the main headquarters in Chicago, IL, and a smaller office in Washington, D.C. Our office in Washington advocates for better nutrition policies and represents member interests in legislative and regulatory issues. The Academy shapes public policy by taking action through the direction of legislation, testifying on Capital Hill and developing grassroots advocacy. In addition, the Academy’s public policy focus on three main areas:</a:t>
            </a:r>
          </a:p>
          <a:p>
            <a:pPr marL="171450" indent="-171450" eaLnBrk="0" hangingPunct="0">
              <a:buFont typeface="Arial" pitchFamily="34" charset="0"/>
              <a:buChar char="•"/>
            </a:pPr>
            <a:r>
              <a:rPr lang="en-US" b="1" dirty="0" smtClean="0">
                <a:solidFill>
                  <a:srgbClr val="39683E"/>
                </a:solidFill>
                <a:latin typeface="Tahoma" pitchFamily="34" charset="0"/>
                <a:cs typeface="Tahoma" pitchFamily="34" charset="0"/>
              </a:rPr>
              <a:t>Disease prevention and treatment</a:t>
            </a:r>
            <a:r>
              <a:rPr lang="en-US" dirty="0" smtClean="0">
                <a:solidFill>
                  <a:srgbClr val="39683E"/>
                </a:solidFill>
                <a:latin typeface="Tahoma" pitchFamily="34" charset="0"/>
                <a:cs typeface="Tahoma" pitchFamily="34" charset="0"/>
              </a:rPr>
              <a:t>,</a:t>
            </a:r>
            <a:r>
              <a:rPr lang="en-US" b="1" dirty="0" smtClean="0">
                <a:solidFill>
                  <a:srgbClr val="39683E"/>
                </a:solidFill>
                <a:latin typeface="Tahoma" pitchFamily="34" charset="0"/>
                <a:cs typeface="Tahoma" pitchFamily="34" charset="0"/>
              </a:rPr>
              <a:t> </a:t>
            </a:r>
            <a:r>
              <a:rPr lang="en-US" dirty="0" smtClean="0">
                <a:solidFill>
                  <a:srgbClr val="39683E"/>
                </a:solidFill>
                <a:latin typeface="Tahoma" pitchFamily="34" charset="0"/>
                <a:cs typeface="Tahoma" pitchFamily="34" charset="0"/>
              </a:rPr>
              <a:t>including cancer,</a:t>
            </a:r>
            <a:r>
              <a:rPr lang="en-US" b="1" dirty="0" smtClean="0">
                <a:solidFill>
                  <a:srgbClr val="39683E"/>
                </a:solidFill>
                <a:latin typeface="Tahoma" pitchFamily="34" charset="0"/>
                <a:cs typeface="Tahoma" pitchFamily="34" charset="0"/>
              </a:rPr>
              <a:t> </a:t>
            </a:r>
            <a:r>
              <a:rPr lang="en-US" dirty="0" smtClean="0">
                <a:solidFill>
                  <a:srgbClr val="39683E"/>
                </a:solidFill>
                <a:latin typeface="Tahoma" pitchFamily="34" charset="0"/>
                <a:cs typeface="Tahoma" pitchFamily="34" charset="0"/>
              </a:rPr>
              <a:t>cardiovascular health, diabetes and pre-diabetes, HIV/AIDS, obesity and weight, and access to healthcare.</a:t>
            </a:r>
          </a:p>
          <a:p>
            <a:pPr marL="171450" indent="-171450" eaLnBrk="0" hangingPunct="0">
              <a:buFont typeface="Arial" pitchFamily="34" charset="0"/>
              <a:buChar char="•"/>
            </a:pPr>
            <a:r>
              <a:rPr lang="en-US" b="1" dirty="0" smtClean="0">
                <a:solidFill>
                  <a:srgbClr val="39683E"/>
                </a:solidFill>
                <a:latin typeface="Tahoma" pitchFamily="34" charset="0"/>
                <a:cs typeface="Tahoma" pitchFamily="34" charset="0"/>
              </a:rPr>
              <a:t>Lifecycle nutrition</a:t>
            </a:r>
            <a:r>
              <a:rPr lang="en-US" dirty="0" smtClean="0">
                <a:solidFill>
                  <a:srgbClr val="39683E"/>
                </a:solidFill>
                <a:latin typeface="Tahoma" pitchFamily="34" charset="0"/>
                <a:cs typeface="Tahoma" pitchFamily="34" charset="0"/>
              </a:rPr>
              <a:t>,</a:t>
            </a:r>
            <a:r>
              <a:rPr lang="en-US" b="1" dirty="0" smtClean="0">
                <a:solidFill>
                  <a:srgbClr val="39683E"/>
                </a:solidFill>
                <a:latin typeface="Tahoma" pitchFamily="34" charset="0"/>
                <a:cs typeface="Tahoma" pitchFamily="34" charset="0"/>
              </a:rPr>
              <a:t> </a:t>
            </a:r>
            <a:r>
              <a:rPr lang="en-US" dirty="0" smtClean="0">
                <a:solidFill>
                  <a:srgbClr val="39683E"/>
                </a:solidFill>
                <a:latin typeface="Tahoma" pitchFamily="34" charset="0"/>
                <a:cs typeface="Tahoma" pitchFamily="34" charset="0"/>
              </a:rPr>
              <a:t>including prenatal and maternal health, early childhood nutrition, school-age students and nutrition for older adults. </a:t>
            </a:r>
          </a:p>
          <a:p>
            <a:pPr marL="171450" indent="-171450" eaLnBrk="0" hangingPunct="0">
              <a:buFont typeface="Arial" pitchFamily="34" charset="0"/>
              <a:buChar char="•"/>
            </a:pPr>
            <a:r>
              <a:rPr lang="en-US" b="1" dirty="0" smtClean="0">
                <a:solidFill>
                  <a:srgbClr val="39683E"/>
                </a:solidFill>
                <a:latin typeface="Tahoma" pitchFamily="34" charset="0"/>
                <a:cs typeface="Tahoma" pitchFamily="34" charset="0"/>
              </a:rPr>
              <a:t>Healthy</a:t>
            </a:r>
            <a:r>
              <a:rPr lang="en-US" b="1" baseline="0" dirty="0" smtClean="0">
                <a:solidFill>
                  <a:srgbClr val="39683E"/>
                </a:solidFill>
                <a:latin typeface="Tahoma" pitchFamily="34" charset="0"/>
                <a:cs typeface="Tahoma" pitchFamily="34" charset="0"/>
              </a:rPr>
              <a:t> food systems and access</a:t>
            </a:r>
            <a:r>
              <a:rPr lang="en-US" b="0" baseline="0" dirty="0" smtClean="0">
                <a:solidFill>
                  <a:srgbClr val="39683E"/>
                </a:solidFill>
                <a:latin typeface="Tahoma" pitchFamily="34" charset="0"/>
                <a:cs typeface="Tahoma" pitchFamily="34" charset="0"/>
              </a:rPr>
              <a:t>, including access to safe food supply and increasing participation in nutrition programs and development of food safety and food delivery systems.</a:t>
            </a:r>
          </a:p>
          <a:p>
            <a:pPr marL="171450" indent="-171450" eaLnBrk="0" hangingPunct="0">
              <a:buFont typeface="Arial" pitchFamily="34" charset="0"/>
              <a:buChar char="•"/>
            </a:pPr>
            <a:r>
              <a:rPr lang="en-US" b="1" dirty="0" smtClean="0">
                <a:solidFill>
                  <a:srgbClr val="39683E"/>
                </a:solidFill>
                <a:latin typeface="Tahoma" pitchFamily="34" charset="0"/>
                <a:cs typeface="Tahoma" pitchFamily="34" charset="0"/>
              </a:rPr>
              <a:t>Quality health care</a:t>
            </a:r>
            <a:r>
              <a:rPr lang="en-US" dirty="0" smtClean="0">
                <a:solidFill>
                  <a:srgbClr val="39683E"/>
                </a:solidFill>
                <a:latin typeface="Tahoma" pitchFamily="34" charset="0"/>
                <a:cs typeface="Tahoma" pitchFamily="34" charset="0"/>
              </a:rPr>
              <a:t>, including health care equity, consumer protection and licensure, workforce demand, research and monitoring, lowering health care costs and quality measures.</a:t>
            </a:r>
            <a:endParaRPr lang="en-US" dirty="0" smtClean="0"/>
          </a:p>
          <a:p>
            <a:pPr marL="232943" indent="-232943">
              <a:buAutoNum type="arabicPeriod"/>
            </a:pPr>
            <a:endParaRPr lang="en-US" dirty="0" smtClean="0"/>
          </a:p>
          <a:p>
            <a:r>
              <a:rPr lang="en-US" baseline="0" dirty="0" smtClean="0"/>
              <a:t>Academy members help further public policy for the public’s overall health as an extension of the work members are doing in their everyday lives. </a:t>
            </a:r>
          </a:p>
        </p:txBody>
      </p:sp>
      <p:sp>
        <p:nvSpPr>
          <p:cNvPr id="4" name="Slide Number Placeholder 3"/>
          <p:cNvSpPr>
            <a:spLocks noGrp="1"/>
          </p:cNvSpPr>
          <p:nvPr>
            <p:ph type="sldNum" sz="quarter" idx="10"/>
          </p:nvPr>
        </p:nvSpPr>
        <p:spPr/>
        <p:txBody>
          <a:bodyPr/>
          <a:lstStyle/>
          <a:p>
            <a:fld id="{3A5530C8-E91F-482B-AF0E-A886A371BBDB}" type="slidenum">
              <a:rPr lang="en-US" smtClean="0"/>
              <a:pPr/>
              <a:t>10</a:t>
            </a:fld>
            <a:endParaRPr lang="en-US"/>
          </a:p>
        </p:txBody>
      </p:sp>
    </p:spTree>
    <p:extLst>
      <p:ext uri="{BB962C8B-B14F-4D97-AF65-F5344CB8AC3E}">
        <p14:creationId xmlns:p14="http://schemas.microsoft.com/office/powerpoint/2010/main" val="1312433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Has anyone attend FNCE? The annual Food &amp; Nutrition Conference &amp; Expo (FNCE) is the biggest event in dietetics. Students and professionals gather once a year to attend, and the location changes every year. In 2019, join us in Philadelphia! FNCE provides great opportunities to make connections with students and dietetics professionals.</a:t>
            </a:r>
            <a:r>
              <a:rPr lang="en-US" baseline="0" dirty="0" smtClean="0"/>
              <a:t> You can </a:t>
            </a:r>
            <a:r>
              <a:rPr lang="en-US" dirty="0" smtClean="0"/>
              <a:t>explore the Expo Floor, which showcases all the newest breakthroughs in food and nutrition, and learn from hundreds of educational sessions designed just for you. </a:t>
            </a:r>
            <a:endParaRPr lang="en-US" dirty="0" smtClean="0"/>
          </a:p>
        </p:txBody>
      </p:sp>
      <p:sp>
        <p:nvSpPr>
          <p:cNvPr id="4" name="Slide Number Placeholder 3"/>
          <p:cNvSpPr>
            <a:spLocks noGrp="1"/>
          </p:cNvSpPr>
          <p:nvPr>
            <p:ph type="sldNum" sz="quarter" idx="10"/>
          </p:nvPr>
        </p:nvSpPr>
        <p:spPr/>
        <p:txBody>
          <a:bodyPr/>
          <a:lstStyle/>
          <a:p>
            <a:fld id="{3A5530C8-E91F-482B-AF0E-A886A371BBDB}" type="slidenum">
              <a:rPr lang="en-US" smtClean="0"/>
              <a:pPr/>
              <a:t>11</a:t>
            </a:fld>
            <a:endParaRPr lang="en-US"/>
          </a:p>
        </p:txBody>
      </p:sp>
    </p:spTree>
    <p:extLst>
      <p:ext uri="{BB962C8B-B14F-4D97-AF65-F5344CB8AC3E}">
        <p14:creationId xmlns:p14="http://schemas.microsoft.com/office/powerpoint/2010/main" val="3144992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smtClean="0"/>
              <a:t>Included with</a:t>
            </a:r>
            <a:r>
              <a:rPr lang="en-US" baseline="0" dirty="0" smtClean="0"/>
              <a:t> </a:t>
            </a:r>
            <a:r>
              <a:rPr lang="en-US" dirty="0" smtClean="0"/>
              <a:t>Academy</a:t>
            </a:r>
            <a:r>
              <a:rPr lang="en-US" baseline="0" dirty="0" smtClean="0"/>
              <a:t> membership is</a:t>
            </a:r>
            <a:r>
              <a:rPr lang="en-US" u="none" strike="noStrike" baseline="0" dirty="0" smtClean="0"/>
              <a:t> </a:t>
            </a:r>
            <a:r>
              <a:rPr lang="en-US" baseline="0" dirty="0" smtClean="0"/>
              <a:t>membership in a state affiliate of your choosing. Affiliate membership connects dietetics students and professionals on the local level, and is a great way to grow the dietetics community around you. Also available with Academy membership is the option to join dietetic practice groups (DPGs), which connect people based on professional interests, or member interest groups (MIGs), which connect people based on demographics or backgrounds. Let’s take a closer look at DPGs and MIGs. </a:t>
            </a:r>
          </a:p>
          <a:p>
            <a:endParaRPr lang="en-US" baseline="0" dirty="0" smtClean="0"/>
          </a:p>
          <a:p>
            <a:r>
              <a:rPr lang="en-US" baseline="0" dirty="0" smtClean="0"/>
              <a:t>[PERSONALIZE SLIDE WITH YOUR AFFILIATE’S LOGO]</a:t>
            </a:r>
            <a:endParaRPr lang="en-US" dirty="0"/>
          </a:p>
        </p:txBody>
      </p:sp>
      <p:sp>
        <p:nvSpPr>
          <p:cNvPr id="4" name="Slide Number Placeholder 3"/>
          <p:cNvSpPr>
            <a:spLocks noGrp="1"/>
          </p:cNvSpPr>
          <p:nvPr>
            <p:ph type="sldNum" sz="quarter" idx="10"/>
          </p:nvPr>
        </p:nvSpPr>
        <p:spPr/>
        <p:txBody>
          <a:bodyPr/>
          <a:lstStyle/>
          <a:p>
            <a:fld id="{3A5530C8-E91F-482B-AF0E-A886A371BBDB}" type="slidenum">
              <a:rPr lang="en-US" smtClean="0"/>
              <a:pPr/>
              <a:t>12</a:t>
            </a:fld>
            <a:endParaRPr lang="en-US"/>
          </a:p>
        </p:txBody>
      </p:sp>
    </p:spTree>
    <p:extLst>
      <p:ext uri="{BB962C8B-B14F-4D97-AF65-F5344CB8AC3E}">
        <p14:creationId xmlns:p14="http://schemas.microsoft.com/office/powerpoint/2010/main" val="3843819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smtClean="0"/>
              <a:t>As I mentioned, members</a:t>
            </a:r>
            <a:r>
              <a:rPr lang="en-US" baseline="0" dirty="0" smtClean="0"/>
              <a:t> have the exclusive ability to join </a:t>
            </a:r>
            <a:r>
              <a:rPr lang="en-US" baseline="0" dirty="0" smtClean="0"/>
              <a:t>DPGs </a:t>
            </a:r>
            <a:r>
              <a:rPr lang="en-US" baseline="0" dirty="0" smtClean="0"/>
              <a:t>or </a:t>
            </a:r>
            <a:r>
              <a:rPr lang="en-US" baseline="0" dirty="0" smtClean="0"/>
              <a:t>MIGs </a:t>
            </a:r>
            <a:r>
              <a:rPr lang="en-US" baseline="0" dirty="0" smtClean="0"/>
              <a:t>to further connect in the field. Many of the Academy’s over 20 groups have online access, webinars and exclusive benefits. As an Academy member, you can join these groups for a small additional fee. These groups focus on practice areas as well as interest areas. I’ve highlighted a few here, but this is only a small handful of the various specialty areas where you can gain additional knowledge, professional resources and make connections to those in the field from all over the world. [PERSONALIZE AS NEEDED]</a:t>
            </a:r>
            <a:endParaRPr lang="en-US" dirty="0"/>
          </a:p>
        </p:txBody>
      </p:sp>
      <p:sp>
        <p:nvSpPr>
          <p:cNvPr id="4" name="Slide Number Placeholder 3"/>
          <p:cNvSpPr>
            <a:spLocks noGrp="1"/>
          </p:cNvSpPr>
          <p:nvPr>
            <p:ph type="sldNum" sz="quarter" idx="10"/>
          </p:nvPr>
        </p:nvSpPr>
        <p:spPr/>
        <p:txBody>
          <a:bodyPr/>
          <a:lstStyle/>
          <a:p>
            <a:fld id="{3A5530C8-E91F-482B-AF0E-A886A371BBDB}" type="slidenum">
              <a:rPr lang="en-US" smtClean="0"/>
              <a:pPr/>
              <a:t>13</a:t>
            </a:fld>
            <a:endParaRPr lang="en-US"/>
          </a:p>
        </p:txBody>
      </p:sp>
    </p:spTree>
    <p:extLst>
      <p:ext uri="{BB962C8B-B14F-4D97-AF65-F5344CB8AC3E}">
        <p14:creationId xmlns:p14="http://schemas.microsoft.com/office/powerpoint/2010/main" val="670406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406400" y="696913"/>
            <a:ext cx="6197600" cy="3486150"/>
          </a:xfrm>
          <a:ln/>
        </p:spPr>
      </p:sp>
      <p:sp>
        <p:nvSpPr>
          <p:cNvPr id="65539" name="Rectangle 3"/>
          <p:cNvSpPr>
            <a:spLocks noGrp="1" noChangeArrowheads="1"/>
          </p:cNvSpPr>
          <p:nvPr>
            <p:ph type="body" idx="1"/>
          </p:nvPr>
        </p:nvSpPr>
        <p:spPr bwMode="auto">
          <a:xfrm>
            <a:off x="955709" y="4490354"/>
            <a:ext cx="5254771" cy="4251814"/>
          </a:xfrm>
          <a:prstGeom prst="rect">
            <a:avLst/>
          </a:prstGeom>
          <a:solidFill>
            <a:srgbClr val="FFFFFF"/>
          </a:solidFill>
          <a:ln>
            <a:solidFill>
              <a:srgbClr val="000000"/>
            </a:solidFill>
            <a:miter lim="800000"/>
            <a:headEnd/>
            <a:tailEnd/>
          </a:ln>
        </p:spPr>
        <p:txBody>
          <a:bodyPr lIns="93150" tIns="46575" rIns="93150" bIns="46575"/>
          <a:lstStyle/>
          <a:p>
            <a:pPr eaLnBrk="1" hangingPunct="1"/>
            <a:r>
              <a:rPr lang="en-US" u="none" strike="noStrike" dirty="0" smtClean="0"/>
              <a:t>So far</a:t>
            </a:r>
            <a:r>
              <a:rPr lang="en-US" u="none" strike="noStrike" baseline="0" dirty="0" smtClean="0"/>
              <a:t> </a:t>
            </a:r>
            <a:r>
              <a:rPr lang="en-US" dirty="0" smtClean="0"/>
              <a:t>we’ve reviewed</a:t>
            </a:r>
            <a:r>
              <a:rPr lang="en-US" baseline="0" dirty="0" smtClean="0"/>
              <a:t> the various ways you can have a career in food, nutrition and dietetics, where to find information on how to get into the </a:t>
            </a:r>
            <a:r>
              <a:rPr lang="en-US" u="none" baseline="0" dirty="0" smtClean="0"/>
              <a:t>field, </a:t>
            </a:r>
            <a:r>
              <a:rPr lang="en-US" baseline="0" dirty="0" smtClean="0"/>
              <a:t>and what the Academy of Nutrition and Dietetics, as the world’s largest organization of food and nutrition experts, is doing to help the public’s health through delivering a wealth of benefits and services to its </a:t>
            </a:r>
            <a:r>
              <a:rPr lang="en-US" u="none" baseline="0" dirty="0" smtClean="0"/>
              <a:t>members. </a:t>
            </a:r>
            <a:r>
              <a:rPr lang="en-US" u="none" strike="noStrike" baseline="0" dirty="0" smtClean="0"/>
              <a:t>N</a:t>
            </a:r>
            <a:r>
              <a:rPr lang="en-US" u="none" baseline="0" dirty="0" smtClean="0"/>
              <a:t>ow let’s take </a:t>
            </a:r>
            <a:r>
              <a:rPr lang="en-US" baseline="0" dirty="0" smtClean="0"/>
              <a:t>some time to discuss how you can become a member of the Academy and what the benefits of membership are. </a:t>
            </a:r>
            <a:endParaRPr lang="en-US" dirty="0" smtClean="0"/>
          </a:p>
        </p:txBody>
      </p:sp>
    </p:spTree>
    <p:extLst>
      <p:ext uri="{BB962C8B-B14F-4D97-AF65-F5344CB8AC3E}">
        <p14:creationId xmlns:p14="http://schemas.microsoft.com/office/powerpoint/2010/main" val="2116137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92500"/>
          </a:bodyPr>
          <a:lstStyle/>
          <a:p>
            <a:r>
              <a:rPr lang="en-US" baseline="0" dirty="0" smtClean="0"/>
              <a:t>As I’ve gone through the presentation today, you might be asking yourself, how do I become a member? </a:t>
            </a:r>
            <a:r>
              <a:rPr lang="en-US" dirty="0" smtClean="0"/>
              <a:t>There are three ways to become a Student member of the Academy.</a:t>
            </a:r>
            <a:r>
              <a:rPr lang="en-US" baseline="0" dirty="0" smtClean="0"/>
              <a:t> If you can answer ‘yes’ to any of the questions above, you most likely qualify for Academy Student membership.</a:t>
            </a:r>
          </a:p>
          <a:p>
            <a:endParaRPr lang="en-US" baseline="0" dirty="0" smtClean="0"/>
          </a:p>
          <a:p>
            <a:r>
              <a:rPr lang="en-US" baseline="0" dirty="0" smtClean="0"/>
              <a:t>Let’s take a moment and walk through these questions. </a:t>
            </a:r>
          </a:p>
          <a:p>
            <a:pPr marL="171450" indent="-171450">
              <a:buFont typeface="Arial" panose="020B0604020202020204" pitchFamily="34" charset="0"/>
              <a:buChar char="•"/>
            </a:pPr>
            <a:r>
              <a:rPr lang="en-US" b="1" baseline="0" dirty="0" smtClean="0"/>
              <a:t>Are you enrolled in an </a:t>
            </a:r>
            <a:r>
              <a:rPr lang="en-US" b="1" dirty="0" smtClean="0"/>
              <a:t>educational program approved by the Accreditation Council for Education in Nutrition and Dietetics (ACEND)? </a:t>
            </a:r>
            <a:r>
              <a:rPr lang="en-US" dirty="0" smtClean="0"/>
              <a:t>ACEND</a:t>
            </a:r>
            <a:r>
              <a:rPr lang="en-US" baseline="0" dirty="0" smtClean="0"/>
              <a:t> is the organization that accredits dietetics educational programs. Programs are available at the associate, bachelor’s or ma</a:t>
            </a:r>
            <a:r>
              <a:rPr lang="en-US" u="none" baseline="0" dirty="0" smtClean="0"/>
              <a:t>s</a:t>
            </a:r>
            <a:r>
              <a:rPr lang="en-US" baseline="0" dirty="0" smtClean="0"/>
              <a:t>ter’s level. To find a list of ACEND programs, visit </a:t>
            </a:r>
            <a:r>
              <a:rPr lang="en-US" dirty="0" smtClean="0"/>
              <a:t>www.eatrightacend.org. I also have this web</a:t>
            </a:r>
            <a:r>
              <a:rPr lang="en-US" u="none" dirty="0" smtClean="0"/>
              <a:t>site </a:t>
            </a:r>
            <a:r>
              <a:rPr lang="en-US" dirty="0" smtClean="0"/>
              <a:t>listed at the end of the presentation</a:t>
            </a:r>
            <a:r>
              <a:rPr lang="en-US" baseline="0" dirty="0" smtClean="0"/>
              <a:t> if you would like to write it down. For those considering becoming </a:t>
            </a:r>
            <a:r>
              <a:rPr lang="en-US" u="none" baseline="0" dirty="0" smtClean="0"/>
              <a:t>an </a:t>
            </a:r>
            <a:r>
              <a:rPr lang="en-US" baseline="0" dirty="0" smtClean="0"/>
              <a:t>RDN or DTR, you’ll want to highly consider attending an </a:t>
            </a:r>
            <a:r>
              <a:rPr lang="en-US" u="none" baseline="0" dirty="0" smtClean="0"/>
              <a:t>ACEND-approved</a:t>
            </a:r>
            <a:r>
              <a:rPr lang="en-US" baseline="0" dirty="0" smtClean="0"/>
              <a:t> program.</a:t>
            </a:r>
          </a:p>
          <a:p>
            <a:pPr marL="171450" indent="-171450">
              <a:buFont typeface="Arial" panose="020B0604020202020204" pitchFamily="34" charset="0"/>
              <a:buChar char="•"/>
            </a:pPr>
            <a:r>
              <a:rPr lang="en-US" b="1" dirty="0" smtClean="0"/>
              <a:t>Do you intend to enroll in an educational program approved by the Accreditation Council for Education in Nutrition and Dietetics (ACEND)?</a:t>
            </a:r>
            <a:r>
              <a:rPr lang="en-US" b="1" baseline="0" dirty="0" smtClean="0"/>
              <a:t> </a:t>
            </a:r>
            <a:r>
              <a:rPr lang="en-US" baseline="0" dirty="0" smtClean="0"/>
              <a:t>If you intend to enroll in an ACEND program, you can become an Academy Student member. This may be the case if you decide to take classes at a community college and then later attend an approved dietetics program at a four year university. [POSSIBLE TAILOR BY INCLUDING LOCAL COLLEGES.] Or,</a:t>
            </a:r>
            <a:r>
              <a:rPr lang="en-US" u="none" baseline="0" dirty="0" smtClean="0"/>
              <a:t> if </a:t>
            </a:r>
            <a:r>
              <a:rPr lang="en-US" baseline="0" dirty="0" smtClean="0"/>
              <a:t>you are in high school and have not yet selected a college, but intend to enroll in an approved school, you may also join as a Student member.</a:t>
            </a:r>
          </a:p>
          <a:p>
            <a:pPr marL="171450" lvl="1" indent="-171450" defTabSz="931774">
              <a:buFont typeface="Arial" panose="020B0604020202020204" pitchFamily="34" charset="0"/>
              <a:buChar char="•"/>
              <a:defRPr/>
            </a:pPr>
            <a:r>
              <a:rPr lang="en-US" b="1" dirty="0" smtClean="0"/>
              <a:t>Are you enrolled in a master’s or doctoral program related to food, nutrition or dietetics? </a:t>
            </a:r>
            <a:r>
              <a:rPr lang="en-US" u="none" baseline="0" dirty="0" smtClean="0"/>
              <a:t>Those </a:t>
            </a:r>
            <a:r>
              <a:rPr lang="en-US" baseline="0" dirty="0" smtClean="0"/>
              <a:t>who pursue advanced degrees beyond a bachelor’s, such as a master’s or doctoral degree in a related food, nutrition or dietetics concentration may apply for student membership.</a:t>
            </a:r>
          </a:p>
        </p:txBody>
      </p:sp>
      <p:sp>
        <p:nvSpPr>
          <p:cNvPr id="4" name="Slide Number Placeholder 3"/>
          <p:cNvSpPr>
            <a:spLocks noGrp="1"/>
          </p:cNvSpPr>
          <p:nvPr>
            <p:ph type="sldNum" sz="quarter" idx="10"/>
          </p:nvPr>
        </p:nvSpPr>
        <p:spPr/>
        <p:txBody>
          <a:bodyPr/>
          <a:lstStyle/>
          <a:p>
            <a:fld id="{3A5530C8-E91F-482B-AF0E-A886A371BBDB}" type="slidenum">
              <a:rPr lang="en-US" smtClean="0"/>
              <a:pPr/>
              <a:t>15</a:t>
            </a:fld>
            <a:endParaRPr lang="en-US"/>
          </a:p>
        </p:txBody>
      </p:sp>
    </p:spTree>
    <p:extLst>
      <p:ext uri="{BB962C8B-B14F-4D97-AF65-F5344CB8AC3E}">
        <p14:creationId xmlns:p14="http://schemas.microsoft.com/office/powerpoint/2010/main" val="508807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smtClean="0"/>
              <a:t>[ONLY USE SLIDE IF SPEAKING TO THOSE</a:t>
            </a:r>
            <a:r>
              <a:rPr lang="en-US" baseline="0" dirty="0" smtClean="0"/>
              <a:t> TRAINSITIONING INTO THE PROFESSIONAL WORLD OR PERHAPS ALREADY WORKING</a:t>
            </a:r>
            <a:r>
              <a:rPr lang="en-US" dirty="0" smtClean="0"/>
              <a:t>] For those looking to study</a:t>
            </a:r>
            <a:r>
              <a:rPr lang="en-US" baseline="0" dirty="0" smtClean="0"/>
              <a:t> in the food, nutrition and dietetics areas, o</a:t>
            </a:r>
            <a:r>
              <a:rPr lang="en-US" dirty="0" smtClean="0"/>
              <a:t>nce you start working in the field, you will most likely qualify for Active membership. To</a:t>
            </a:r>
            <a:r>
              <a:rPr lang="en-US" baseline="0" dirty="0" smtClean="0"/>
              <a:t> help you figure out if you qualify, ask yourself these three questions. If</a:t>
            </a:r>
            <a:r>
              <a:rPr lang="en-US" dirty="0" smtClean="0"/>
              <a:t> you</a:t>
            </a:r>
            <a:r>
              <a:rPr lang="en-US" baseline="0" dirty="0" smtClean="0"/>
              <a:t> can answer ‘yes’ to one of these questions, then you qualify.  </a:t>
            </a:r>
          </a:p>
          <a:p>
            <a:pPr marL="342900" indent="-342900">
              <a:buFont typeface="Arial" panose="020B0604020202020204" pitchFamily="34" charset="0"/>
              <a:buChar char="•"/>
            </a:pPr>
            <a:r>
              <a:rPr lang="en-US" sz="1200" b="1" dirty="0" smtClean="0"/>
              <a:t>Do you hold a degree from a dietetics program accredited by the Accreditation Council for Education in Nutrition and Dietetics (ACEND)?</a:t>
            </a:r>
          </a:p>
          <a:p>
            <a:pPr marL="342900" indent="-342900">
              <a:buFont typeface="Arial" panose="020B0604020202020204" pitchFamily="34" charset="0"/>
              <a:buChar char="•"/>
            </a:pPr>
            <a:r>
              <a:rPr lang="en-US" sz="1200" b="1" dirty="0" smtClean="0"/>
              <a:t>Are you eligible to sit for the NDTR or RDN exam administered by the Commission on Dietetic Registration (CDR)?</a:t>
            </a:r>
          </a:p>
          <a:p>
            <a:pPr marL="342900" indent="-342900">
              <a:buFont typeface="Arial" panose="020B0604020202020204" pitchFamily="34" charset="0"/>
              <a:buChar char="•"/>
            </a:pPr>
            <a:r>
              <a:rPr lang="en-US" sz="1200" b="1" dirty="0" smtClean="0"/>
              <a:t>Do you hold a master’s or doctoral degree, and any one degree is in a dietetics related field?</a:t>
            </a:r>
          </a:p>
          <a:p>
            <a:endParaRPr lang="en-US" dirty="0"/>
          </a:p>
        </p:txBody>
      </p:sp>
      <p:sp>
        <p:nvSpPr>
          <p:cNvPr id="4" name="Slide Number Placeholder 3"/>
          <p:cNvSpPr>
            <a:spLocks noGrp="1"/>
          </p:cNvSpPr>
          <p:nvPr>
            <p:ph type="sldNum" sz="quarter" idx="10"/>
          </p:nvPr>
        </p:nvSpPr>
        <p:spPr/>
        <p:txBody>
          <a:bodyPr/>
          <a:lstStyle/>
          <a:p>
            <a:fld id="{3A5530C8-E91F-482B-AF0E-A886A371BBDB}" type="slidenum">
              <a:rPr lang="en-US" smtClean="0"/>
              <a:pPr/>
              <a:t>16</a:t>
            </a:fld>
            <a:endParaRPr lang="en-US"/>
          </a:p>
        </p:txBody>
      </p:sp>
    </p:spTree>
    <p:extLst>
      <p:ext uri="{BB962C8B-B14F-4D97-AF65-F5344CB8AC3E}">
        <p14:creationId xmlns:p14="http://schemas.microsoft.com/office/powerpoint/2010/main" val="1918479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74">
              <a:defRPr/>
            </a:pPr>
            <a:r>
              <a:rPr lang="en-US" dirty="0" smtClean="0"/>
              <a:t>[IF YOU ARE PRESENTING TO STUDENTS] </a:t>
            </a:r>
          </a:p>
          <a:p>
            <a:endParaRPr lang="en-US" baseline="0" dirty="0" smtClean="0"/>
          </a:p>
          <a:p>
            <a:r>
              <a:rPr lang="en-US" baseline="0" dirty="0" smtClean="0"/>
              <a:t>Student members of the Academy have exclusive access to member benefits that help them get a head start on their career and </a:t>
            </a:r>
            <a:r>
              <a:rPr lang="en-US" u="none" baseline="0" dirty="0" smtClean="0"/>
              <a:t>make a </a:t>
            </a:r>
            <a:r>
              <a:rPr lang="en-US" baseline="0" dirty="0" smtClean="0"/>
              <a:t>difference in the health of the public. Student members can also apply for scholarships for school and receive a bi-monthly e-newsletter, Student Scoop. Additionally, through student dietetics clubs at their university </a:t>
            </a:r>
            <a:r>
              <a:rPr lang="en-US" u="none" strike="noStrike" baseline="0" dirty="0" smtClean="0"/>
              <a:t>or </a:t>
            </a:r>
            <a:r>
              <a:rPr lang="en-US" strike="noStrike" baseline="0" dirty="0" smtClean="0"/>
              <a:t>college</a:t>
            </a:r>
            <a:r>
              <a:rPr lang="en-US" baseline="0" dirty="0" smtClean="0"/>
              <a:t>, Student members create a variety of programs that bring nutrition information out of the classroom and into the lives of their fellow students and community. Some past student club activities have included meal preparation with middle school students, nutrition education with elementary school students, and healthy snacking ideas for college student</a:t>
            </a:r>
            <a:r>
              <a:rPr lang="en-US" u="none" baseline="0" dirty="0" smtClean="0"/>
              <a:t>s. </a:t>
            </a:r>
            <a:r>
              <a:rPr lang="en-US" baseline="0" smtClean="0"/>
              <a:t>As members of their college club, students have the opportunity to serve in leadership positions, and may apply to serve as Student Liaisons with the Academy, which can then be highlighted in future job interviews or on resumes. </a:t>
            </a:r>
            <a:endParaRPr lang="en-US" dirty="0"/>
          </a:p>
        </p:txBody>
      </p:sp>
      <p:sp>
        <p:nvSpPr>
          <p:cNvPr id="4" name="Slide Number Placeholder 3"/>
          <p:cNvSpPr>
            <a:spLocks noGrp="1"/>
          </p:cNvSpPr>
          <p:nvPr>
            <p:ph type="sldNum" sz="quarter" idx="10"/>
          </p:nvPr>
        </p:nvSpPr>
        <p:spPr/>
        <p:txBody>
          <a:bodyPr/>
          <a:lstStyle/>
          <a:p>
            <a:fld id="{3A5530C8-E91F-482B-AF0E-A886A371BBDB}" type="slidenum">
              <a:rPr lang="en-US" smtClean="0"/>
              <a:pPr/>
              <a:t>17</a:t>
            </a:fld>
            <a:endParaRPr lang="en-US"/>
          </a:p>
        </p:txBody>
      </p:sp>
    </p:spTree>
    <p:extLst>
      <p:ext uri="{BB962C8B-B14F-4D97-AF65-F5344CB8AC3E}">
        <p14:creationId xmlns:p14="http://schemas.microsoft.com/office/powerpoint/2010/main" val="1328912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Now</a:t>
            </a:r>
            <a:r>
              <a:rPr lang="en-US" baseline="0" dirty="0" smtClean="0"/>
              <a:t> that you know the qualifications of membership, let’s take a look at some of the direct benefits of Academy membership.</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Through the Academy, members have access to a variety of resources to help you stay knowledgeable and up-to-date in the field. The</a:t>
            </a:r>
            <a:r>
              <a:rPr lang="en-US" baseline="0" dirty="0" smtClean="0"/>
              <a:t> Academy’s two main </a:t>
            </a:r>
            <a:r>
              <a:rPr lang="en-US" u="none" baseline="0" dirty="0" smtClean="0"/>
              <a:t>publications, the Journal </a:t>
            </a:r>
            <a:r>
              <a:rPr lang="en-US" baseline="0" dirty="0" smtClean="0"/>
              <a:t>of the Academy of Nutrition and Dietetics and Food &amp; Nutrition Magazine, do just that by providing </a:t>
            </a:r>
            <a:r>
              <a:rPr lang="en-US" dirty="0" smtClean="0"/>
              <a:t>professional and career advancement resources</a:t>
            </a:r>
            <a:r>
              <a:rPr lang="en-US" baseline="0" dirty="0" smtClean="0"/>
              <a:t> including recipes, food trends, reviews of popular food publications and apps, as well as research in areas such as diabetes and weight management. Student members will receive online only access to the Journal, but may purchase the print version by signing up for the Student Plus option by calling the Member Services Center.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A5530C8-E91F-482B-AF0E-A886A371BBDB}" type="slidenum">
              <a:rPr lang="en-US" smtClean="0"/>
              <a:pPr/>
              <a:t>18</a:t>
            </a:fld>
            <a:endParaRPr lang="en-US"/>
          </a:p>
        </p:txBody>
      </p:sp>
    </p:spTree>
    <p:extLst>
      <p:ext uri="{BB962C8B-B14F-4D97-AF65-F5344CB8AC3E}">
        <p14:creationId xmlns:p14="http://schemas.microsoft.com/office/powerpoint/2010/main" val="1588333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[FOR</a:t>
            </a:r>
            <a:r>
              <a:rPr lang="en-US" baseline="0" dirty="0" smtClean="0"/>
              <a:t> STUDENTS]</a:t>
            </a:r>
            <a:endParaRPr lang="en-US" dirty="0" smtClean="0"/>
          </a:p>
          <a:p>
            <a:r>
              <a:rPr lang="en-US" dirty="0" smtClean="0"/>
              <a:t>As you consider the nutrition and dietetics field</a:t>
            </a:r>
            <a:r>
              <a:rPr lang="en-US" baseline="0" dirty="0" smtClean="0"/>
              <a:t> and begin to think about your path into the profession, the Academy is your </a:t>
            </a:r>
            <a:r>
              <a:rPr lang="en-US" u="none" baseline="0" dirty="0" smtClean="0"/>
              <a:t>primary</a:t>
            </a:r>
            <a:r>
              <a:rPr lang="en-US" baseline="0" dirty="0" smtClean="0"/>
              <a:t> resource once you begin to look for a job. From mentorship </a:t>
            </a:r>
            <a:r>
              <a:rPr lang="en-US" u="none" baseline="0" dirty="0" smtClean="0"/>
              <a:t>through the Academy’s </a:t>
            </a:r>
            <a:r>
              <a:rPr lang="en-US" u="none" baseline="0" dirty="0" err="1" smtClean="0"/>
              <a:t>eMentoring</a:t>
            </a:r>
            <a:r>
              <a:rPr lang="en-US" u="none" baseline="0" dirty="0" smtClean="0"/>
              <a:t> Program to finding a job through the Academy’s online job board, </a:t>
            </a:r>
            <a:r>
              <a:rPr lang="en-US" u="none" baseline="0" dirty="0" err="1" smtClean="0"/>
              <a:t>EatRight</a:t>
            </a:r>
            <a:r>
              <a:rPr lang="en-US" u="none" baseline="0" dirty="0" smtClean="0"/>
              <a:t> Careers, you can find the tools </a:t>
            </a:r>
            <a:r>
              <a:rPr lang="en-US" baseline="0" dirty="0" smtClean="0"/>
              <a:t>you need to launch your career in dietetics.</a:t>
            </a:r>
          </a:p>
          <a:p>
            <a:endParaRPr lang="en-US" baseline="0" dirty="0" smtClean="0"/>
          </a:p>
          <a:p>
            <a:r>
              <a:rPr lang="en-US" baseline="0" dirty="0" smtClean="0"/>
              <a:t>[FOR PROFESSIONALS]</a:t>
            </a:r>
          </a:p>
          <a:p>
            <a:r>
              <a:rPr lang="en-US" baseline="0" dirty="0" smtClean="0"/>
              <a:t>If you are looking to find a mentor or give back to the nutrition and dietetics community, check out the Academy’s </a:t>
            </a:r>
            <a:r>
              <a:rPr lang="en-US" baseline="0" dirty="0" err="1" smtClean="0"/>
              <a:t>eMentoring</a:t>
            </a:r>
            <a:r>
              <a:rPr lang="en-US" baseline="0" dirty="0" smtClean="0"/>
              <a:t> program - only available to Academy members. Use the online platform to set up a mentor/mentee relationship that helps you take your career to the next level. While you are at it, check out the Academy’s online job board – </a:t>
            </a:r>
            <a:r>
              <a:rPr lang="en-US" baseline="0" dirty="0" err="1" smtClean="0"/>
              <a:t>EatRight</a:t>
            </a:r>
            <a:r>
              <a:rPr lang="en-US" baseline="0" dirty="0" smtClean="0"/>
              <a:t> Careers. Post a job and access dietetics professionals throughout the country. Or, set up an automatic alert to find your next dream job with the click of a mouse.</a:t>
            </a:r>
            <a:endParaRPr lang="en-US" baseline="0" dirty="0"/>
          </a:p>
        </p:txBody>
      </p:sp>
      <p:sp>
        <p:nvSpPr>
          <p:cNvPr id="4" name="Slide Number Placeholder 3"/>
          <p:cNvSpPr>
            <a:spLocks noGrp="1"/>
          </p:cNvSpPr>
          <p:nvPr>
            <p:ph type="sldNum" sz="quarter" idx="10"/>
          </p:nvPr>
        </p:nvSpPr>
        <p:spPr/>
        <p:txBody>
          <a:bodyPr/>
          <a:lstStyle/>
          <a:p>
            <a:fld id="{3A5530C8-E91F-482B-AF0E-A886A371BBDB}" type="slidenum">
              <a:rPr lang="en-US" smtClean="0"/>
              <a:pPr/>
              <a:t>19</a:t>
            </a:fld>
            <a:endParaRPr lang="en-US"/>
          </a:p>
        </p:txBody>
      </p:sp>
    </p:spTree>
    <p:extLst>
      <p:ext uri="{BB962C8B-B14F-4D97-AF65-F5344CB8AC3E}">
        <p14:creationId xmlns:p14="http://schemas.microsoft.com/office/powerpoint/2010/main" val="3591013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[PERSONALIZE SLIDE BASED ON YOUR POSITION AND SPECIALITY IN THE FIELD] Again, my name is [NAME]. [EXPLAIN WORK SETTING, POSITION</a:t>
            </a:r>
            <a:r>
              <a:rPr lang="en-US" baseline="0" dirty="0" smtClean="0"/>
              <a:t>, TITLE, ORGANIZATION YOU WORK FOR. HIGHLIGHT DIFFERENT POSITIONS YOU’VE HELD. KEEP THIS SLIDE TO UNDER 2 MINUTES AS THIS SHOULD ONLY BE HIGHLIGHTS OF YOUR CAREER – TAILOR TO AUDIENCE AS NEEDED.]</a:t>
            </a:r>
            <a:endParaRPr lang="en-US" dirty="0"/>
          </a:p>
        </p:txBody>
      </p:sp>
      <p:sp>
        <p:nvSpPr>
          <p:cNvPr id="4" name="Slide Number Placeholder 3"/>
          <p:cNvSpPr>
            <a:spLocks noGrp="1"/>
          </p:cNvSpPr>
          <p:nvPr>
            <p:ph type="sldNum" sz="quarter" idx="10"/>
          </p:nvPr>
        </p:nvSpPr>
        <p:spPr/>
        <p:txBody>
          <a:bodyPr/>
          <a:lstStyle/>
          <a:p>
            <a:fld id="{3A5530C8-E91F-482B-AF0E-A886A371BBDB}" type="slidenum">
              <a:rPr lang="en-US" smtClean="0"/>
              <a:pPr/>
              <a:t>2</a:t>
            </a:fld>
            <a:endParaRPr lang="en-US"/>
          </a:p>
        </p:txBody>
      </p:sp>
    </p:spTree>
    <p:extLst>
      <p:ext uri="{BB962C8B-B14F-4D97-AF65-F5344CB8AC3E}">
        <p14:creationId xmlns:p14="http://schemas.microsoft.com/office/powerpoint/2010/main" val="2578915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Speaking of launching</a:t>
            </a:r>
            <a:r>
              <a:rPr lang="en-US" baseline="0" dirty="0" smtClean="0"/>
              <a:t> your career in dietetics, be sure to check out the Academy’s online store at www.eatrightSTORE.org where you can find a variety of publications including </a:t>
            </a:r>
            <a:r>
              <a:rPr lang="en-US" i="1" baseline="0" dirty="0" smtClean="0"/>
              <a:t>Launching Your Career in Nutrition and Dietetics</a:t>
            </a:r>
            <a:r>
              <a:rPr lang="en-US" baseline="0" dirty="0" smtClean="0"/>
              <a:t>. While Academy members typically receive a discount at the store, you do not have to be a member of the Academy to purchase from the Academy’s store. Be sure to check out </a:t>
            </a:r>
            <a:r>
              <a:rPr lang="en-US" i="1" baseline="0" dirty="0" smtClean="0"/>
              <a:t>Launching Your Career in Nutrition and Dietetics</a:t>
            </a:r>
            <a:r>
              <a:rPr lang="en-US" baseline="0" dirty="0" smtClean="0"/>
              <a:t> </a:t>
            </a:r>
            <a:r>
              <a:rPr lang="en-US" u="none" baseline="0" dirty="0" smtClean="0"/>
              <a:t>and much more today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A5530C8-E91F-482B-AF0E-A886A371BBDB}" type="slidenum">
              <a:rPr lang="en-US" smtClean="0"/>
              <a:pPr/>
              <a:t>20</a:t>
            </a:fld>
            <a:endParaRPr lang="en-US"/>
          </a:p>
        </p:txBody>
      </p:sp>
    </p:spTree>
    <p:extLst>
      <p:ext uri="{BB962C8B-B14F-4D97-AF65-F5344CB8AC3E}">
        <p14:creationId xmlns:p14="http://schemas.microsoft.com/office/powerpoint/2010/main" val="2878030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The</a:t>
            </a:r>
            <a:r>
              <a:rPr lang="en-US" baseline="0" dirty="0" smtClean="0"/>
              <a:t> food, nutrition and dietetics field is a fast paced and growing profession that impacts all of us. With so much new research and trends, it can be overwhelming to stay up-to-date on your own. With the Academy, you don’t have to. Academy membership allows you to concentrate on your career no matter what stage you are in. Turn to Academy membership throughout your nutrition and dietetics career. [PERSONALIZE AS NEEDED TO ENCOURAGE MEMBERSHIP.]</a:t>
            </a:r>
          </a:p>
          <a:p>
            <a:endParaRPr lang="en-US" baseline="0" dirty="0" smtClean="0"/>
          </a:p>
          <a:p>
            <a:r>
              <a:rPr lang="en-US" baseline="0" dirty="0" smtClean="0"/>
              <a:t>If you are interested in learning more, be sure to complete the roster that is circulating [PERSONALIZE AS NEEDED] with your contact information. By providing your contact information today, you will start receiving information from the Academy of Nutrition and Dietetics, including information on membership and member benefits. Be sure to visit www.eatrightPRO.org to find more information. I will also be handing out membership applications for those who are interested. Consider joining the Academy to get a jump start in the profession or take your career to the next level!</a:t>
            </a:r>
            <a:endParaRPr lang="en-US" dirty="0"/>
          </a:p>
        </p:txBody>
      </p:sp>
      <p:sp>
        <p:nvSpPr>
          <p:cNvPr id="4" name="Slide Number Placeholder 3"/>
          <p:cNvSpPr>
            <a:spLocks noGrp="1"/>
          </p:cNvSpPr>
          <p:nvPr>
            <p:ph type="sldNum" sz="quarter" idx="10"/>
          </p:nvPr>
        </p:nvSpPr>
        <p:spPr/>
        <p:txBody>
          <a:bodyPr/>
          <a:lstStyle/>
          <a:p>
            <a:fld id="{3A5530C8-E91F-482B-AF0E-A886A371BBDB}" type="slidenum">
              <a:rPr lang="en-US" smtClean="0"/>
              <a:pPr/>
              <a:t>21</a:t>
            </a:fld>
            <a:endParaRPr lang="en-US"/>
          </a:p>
        </p:txBody>
      </p:sp>
    </p:spTree>
    <p:extLst>
      <p:ext uri="{BB962C8B-B14F-4D97-AF65-F5344CB8AC3E}">
        <p14:creationId xmlns:p14="http://schemas.microsoft.com/office/powerpoint/2010/main" val="12495893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aseline="0" dirty="0" smtClean="0"/>
              <a:t>V</a:t>
            </a:r>
            <a:r>
              <a:rPr lang="en-US" dirty="0" smtClean="0"/>
              <a:t>isit the Academy’s website, or </a:t>
            </a:r>
            <a:r>
              <a:rPr lang="en-US" baseline="0" dirty="0" smtClean="0"/>
              <a:t>email </a:t>
            </a:r>
            <a:r>
              <a:rPr lang="en-US" baseline="0" dirty="0" smtClean="0"/>
              <a:t>membership@eatright.org </a:t>
            </a:r>
            <a:r>
              <a:rPr lang="en-US" baseline="0" dirty="0" smtClean="0"/>
              <a:t>for more information.</a:t>
            </a:r>
            <a:endParaRPr lang="en-US" dirty="0"/>
          </a:p>
        </p:txBody>
      </p:sp>
      <p:sp>
        <p:nvSpPr>
          <p:cNvPr id="4" name="Slide Number Placeholder 3"/>
          <p:cNvSpPr>
            <a:spLocks noGrp="1"/>
          </p:cNvSpPr>
          <p:nvPr>
            <p:ph type="sldNum" sz="quarter" idx="10"/>
          </p:nvPr>
        </p:nvSpPr>
        <p:spPr/>
        <p:txBody>
          <a:bodyPr/>
          <a:lstStyle/>
          <a:p>
            <a:fld id="{3A5530C8-E91F-482B-AF0E-A886A371BBDB}" type="slidenum">
              <a:rPr lang="en-US" smtClean="0"/>
              <a:pPr/>
              <a:t>22</a:t>
            </a:fld>
            <a:endParaRPr lang="en-US"/>
          </a:p>
        </p:txBody>
      </p:sp>
    </p:spTree>
    <p:extLst>
      <p:ext uri="{BB962C8B-B14F-4D97-AF65-F5344CB8AC3E}">
        <p14:creationId xmlns:p14="http://schemas.microsoft.com/office/powerpoint/2010/main" val="1829196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Thanks for letting me talk to you about</a:t>
            </a:r>
            <a:r>
              <a:rPr lang="en-US" baseline="0" dirty="0" smtClean="0"/>
              <a:t> the benefits of Academy membership.</a:t>
            </a:r>
            <a:endParaRPr lang="en-US" dirty="0" smtClean="0"/>
          </a:p>
          <a:p>
            <a:endParaRPr lang="en-US" dirty="0" smtClean="0"/>
          </a:p>
          <a:p>
            <a:r>
              <a:rPr lang="en-US" dirty="0" smtClean="0"/>
              <a:t>Questions</a:t>
            </a:r>
            <a:r>
              <a:rPr lang="en-US" dirty="0" smtClean="0"/>
              <a:t>?</a:t>
            </a:r>
            <a:endParaRPr lang="en-US" dirty="0"/>
          </a:p>
        </p:txBody>
      </p:sp>
      <p:sp>
        <p:nvSpPr>
          <p:cNvPr id="4" name="Slide Number Placeholder 3"/>
          <p:cNvSpPr>
            <a:spLocks noGrp="1"/>
          </p:cNvSpPr>
          <p:nvPr>
            <p:ph type="sldNum" sz="quarter" idx="10"/>
          </p:nvPr>
        </p:nvSpPr>
        <p:spPr/>
        <p:txBody>
          <a:bodyPr/>
          <a:lstStyle/>
          <a:p>
            <a:fld id="{3A5530C8-E91F-482B-AF0E-A886A371BBDB}" type="slidenum">
              <a:rPr lang="en-US" smtClean="0"/>
              <a:pPr/>
              <a:t>23</a:t>
            </a:fld>
            <a:endParaRPr lang="en-US"/>
          </a:p>
        </p:txBody>
      </p:sp>
    </p:spTree>
    <p:extLst>
      <p:ext uri="{BB962C8B-B14F-4D97-AF65-F5344CB8AC3E}">
        <p14:creationId xmlns:p14="http://schemas.microsoft.com/office/powerpoint/2010/main" val="440581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Many</a:t>
            </a:r>
            <a:r>
              <a:rPr lang="en-US" baseline="0" dirty="0" smtClean="0"/>
              <a:t> of you might be thinking, what is </a:t>
            </a:r>
            <a:r>
              <a:rPr lang="en-US" baseline="0" dirty="0" smtClean="0"/>
              <a:t>dietetics? Dietetics </a:t>
            </a:r>
            <a:r>
              <a:rPr lang="en-US" baseline="0" dirty="0" smtClean="0"/>
              <a:t>is the science and art of applying the principles of food and nutrition to health. </a:t>
            </a:r>
            <a:r>
              <a:rPr lang="en-US" baseline="0" dirty="0" smtClean="0"/>
              <a:t>Dietetics </a:t>
            </a:r>
            <a:r>
              <a:rPr lang="en-US" baseline="0" dirty="0" smtClean="0"/>
              <a:t>is using science, research and data to best understand how nutrition and food can help us live healthier lives. </a:t>
            </a:r>
            <a:r>
              <a:rPr lang="en-US" baseline="0" dirty="0" smtClean="0"/>
              <a:t>Registered </a:t>
            </a:r>
            <a:r>
              <a:rPr lang="en-US" baseline="0" dirty="0" smtClean="0"/>
              <a:t>dietitian nutritionists, or RDNs, [</a:t>
            </a:r>
            <a:r>
              <a:rPr lang="en-US" baseline="0" dirty="0" smtClean="0"/>
              <a:t>PERSONALIZE </a:t>
            </a:r>
            <a:r>
              <a:rPr lang="en-US" baseline="0" dirty="0" smtClean="0"/>
              <a:t>THIS SECTION AS NEEDED TO HIGHLIGHT YOUR ROLE] help patients select the best foods to fit their needs. This includes patients looking to manage their diabetes, to athletes looking to maximize their athletic performance</a:t>
            </a:r>
            <a:r>
              <a:rPr lang="en-US" baseline="0" dirty="0" smtClean="0"/>
              <a:t>.</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(Definition found: </a:t>
            </a:r>
            <a:r>
              <a:rPr lang="en-US" sz="1200" u="sng" kern="1200" dirty="0" smtClean="0">
                <a:solidFill>
                  <a:schemeClr val="tx1"/>
                </a:solidFill>
                <a:effectLst/>
                <a:latin typeface="+mn-lt"/>
                <a:ea typeface="+mn-ea"/>
                <a:cs typeface="+mn-cs"/>
                <a:hlinkClick r:id="rId3"/>
              </a:rPr>
              <a:t>http://www.eatrightpro.org/resources/about-us/become-an-rdn-or-dtr</a:t>
            </a:r>
            <a:r>
              <a:rPr lang="en-US" sz="1200" u="sng" kern="1200" dirty="0" smtClean="0">
                <a:solidFill>
                  <a:schemeClr val="tx1"/>
                </a:solidFill>
                <a:effectLst/>
                <a:latin typeface="+mn-lt"/>
                <a:ea typeface="+mn-ea"/>
                <a:cs typeface="+mn-cs"/>
              </a:rPr>
              <a:t>)</a:t>
            </a:r>
            <a:endParaRPr lang="en-US" baseline="0" dirty="0" smtClean="0"/>
          </a:p>
        </p:txBody>
      </p:sp>
      <p:sp>
        <p:nvSpPr>
          <p:cNvPr id="4" name="Slide Number Placeholder 3"/>
          <p:cNvSpPr>
            <a:spLocks noGrp="1"/>
          </p:cNvSpPr>
          <p:nvPr>
            <p:ph type="sldNum" sz="quarter" idx="10"/>
          </p:nvPr>
        </p:nvSpPr>
        <p:spPr/>
        <p:txBody>
          <a:bodyPr/>
          <a:lstStyle/>
          <a:p>
            <a:fld id="{3A5530C8-E91F-482B-AF0E-A886A371BBDB}" type="slidenum">
              <a:rPr lang="en-US" smtClean="0"/>
              <a:pPr/>
              <a:t>3</a:t>
            </a:fld>
            <a:endParaRPr lang="en-US"/>
          </a:p>
        </p:txBody>
      </p:sp>
    </p:spTree>
    <p:extLst>
      <p:ext uri="{BB962C8B-B14F-4D97-AF65-F5344CB8AC3E}">
        <p14:creationId xmlns:p14="http://schemas.microsoft.com/office/powerpoint/2010/main" val="606242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[IF YOU ARE PRESENTING TO STUDENTS AND NEED TO EXPLAIN THE FIELD] </a:t>
            </a:r>
            <a:endParaRPr lang="en-US" baseline="0" dirty="0" smtClean="0"/>
          </a:p>
          <a:p>
            <a:endParaRPr lang="en-US" baseline="0" dirty="0" smtClean="0"/>
          </a:p>
          <a:p>
            <a:r>
              <a:rPr lang="en-US" baseline="0" dirty="0" smtClean="0"/>
              <a:t>The Bureau of Labor Statistics predicts the most employment growth by the year 2026 will be among health care support jobs. They also predict the profession of nutrition and dietetics to grow by 14% over that time, faster than the average profession. Since people in US are living longer lives, the health care industry will need to expand to support them. </a:t>
            </a:r>
          </a:p>
          <a:p>
            <a:endParaRPr lang="en-US" baseline="0" dirty="0" smtClean="0"/>
          </a:p>
          <a:p>
            <a:r>
              <a:rPr lang="en-US" baseline="0" dirty="0" smtClean="0"/>
              <a:t>Working in the health care industry, particularly dietetics, will also offer you a lot of flexibility. You could work as a dietitian or dietetic technician in a hospital, you could work in sports or with athletes, in restaurants or supermarkets, with underserved populations, in schools, or you could run your own practice. And most importantly, by educating people to make nutritious decisions and live healthier lives, you will be helping people and making a difference in the world. </a:t>
            </a:r>
          </a:p>
          <a:p>
            <a:endParaRPr lang="en-US" baseline="0" dirty="0" smtClean="0"/>
          </a:p>
          <a:p>
            <a:r>
              <a:rPr lang="en-US" baseline="0" dirty="0" smtClean="0"/>
              <a:t>[INSERT A PERSONAL STORY HERE TO DESCRIBE WHY YOU WENT INTO DIETETICS]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A5530C8-E91F-482B-AF0E-A886A371BBDB}" type="slidenum">
              <a:rPr lang="en-US" smtClean="0"/>
              <a:pPr/>
              <a:t>4</a:t>
            </a:fld>
            <a:endParaRPr lang="en-US"/>
          </a:p>
        </p:txBody>
      </p:sp>
    </p:spTree>
    <p:extLst>
      <p:ext uri="{BB962C8B-B14F-4D97-AF65-F5344CB8AC3E}">
        <p14:creationId xmlns:p14="http://schemas.microsoft.com/office/powerpoint/2010/main" val="3570392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406400" y="696913"/>
            <a:ext cx="6197600" cy="3486150"/>
          </a:xfrm>
          <a:ln/>
        </p:spPr>
      </p:sp>
      <p:sp>
        <p:nvSpPr>
          <p:cNvPr id="65539" name="Rectangle 3"/>
          <p:cNvSpPr>
            <a:spLocks noGrp="1" noChangeArrowheads="1"/>
          </p:cNvSpPr>
          <p:nvPr>
            <p:ph type="body" idx="1"/>
          </p:nvPr>
        </p:nvSpPr>
        <p:spPr bwMode="auto">
          <a:xfrm>
            <a:off x="957439" y="4496488"/>
            <a:ext cx="5264291" cy="4257622"/>
          </a:xfrm>
          <a:prstGeom prst="rect">
            <a:avLst/>
          </a:prstGeom>
          <a:solidFill>
            <a:srgbClr val="FFFFFF"/>
          </a:solidFill>
          <a:ln>
            <a:solidFill>
              <a:srgbClr val="000000"/>
            </a:solidFill>
            <a:miter lim="800000"/>
            <a:headEnd/>
            <a:tailEnd/>
          </a:ln>
        </p:spPr>
        <p:txBody>
          <a:bodyPr lIns="93299" tIns="46650" rIns="93299" bIns="46650"/>
          <a:lstStyle/>
          <a:p>
            <a:pPr defTabSz="931774">
              <a:defRPr/>
            </a:pPr>
            <a:r>
              <a:rPr lang="en-US" baseline="0" dirty="0" smtClean="0"/>
              <a:t>What brings RDN, NDTRs and those in allied health professions together to support healthy eating? Well, that’s the Academy of Nutrition and Dietetics. The Academy is </a:t>
            </a:r>
            <a:r>
              <a:rPr lang="en-US" i="1" baseline="0" dirty="0" smtClean="0"/>
              <a:t>the</a:t>
            </a:r>
            <a:r>
              <a:rPr lang="en-US" i="0" baseline="0" dirty="0" smtClean="0"/>
              <a:t> organization for food, nutrition and dietetics professionals.</a:t>
            </a:r>
            <a:r>
              <a:rPr lang="en-US" baseline="0" dirty="0" smtClean="0"/>
              <a:t> Let’s take a closer look at what the Academy is and how you might get started in the profession.    </a:t>
            </a:r>
            <a:endParaRPr lang="en-US" dirty="0" smtClean="0"/>
          </a:p>
          <a:p>
            <a:pPr defTabSz="931774">
              <a:defRPr/>
            </a:pPr>
            <a:endParaRPr lang="en-US" baseline="0" dirty="0" smtClean="0"/>
          </a:p>
          <a:p>
            <a:pPr defTabSz="931774">
              <a:defRPr/>
            </a:pPr>
            <a:r>
              <a:rPr lang="en-US" baseline="0" dirty="0" smtClean="0"/>
              <a:t>The Academy was founded in 1917 </a:t>
            </a:r>
            <a:r>
              <a:rPr lang="en-US" dirty="0" smtClean="0"/>
              <a:t>by a visionary group of women dedicated to helping the government conserve food and improve the public's health and nutrition during World War I</a:t>
            </a:r>
            <a:r>
              <a:rPr lang="en-US" baseline="0" dirty="0" smtClean="0"/>
              <a:t> . Since the early 1900s, the Academy has blossomed into the world’s largest organization of food and nutrition professionals, with members throughout the United States, as well as in 80 countries.</a:t>
            </a:r>
            <a:r>
              <a:rPr lang="en-US" u="none" baseline="0" dirty="0" smtClean="0"/>
              <a:t> Members come from a variety of professional backgrounds and locations across the globe. I’ve been a member </a:t>
            </a:r>
            <a:r>
              <a:rPr lang="en-US" u="none" strike="noStrike" baseline="0" dirty="0" smtClean="0"/>
              <a:t>since</a:t>
            </a:r>
            <a:r>
              <a:rPr lang="en-US" u="none" baseline="0" dirty="0" smtClean="0"/>
              <a:t> [ENTER THE YEAR OR PROVIDE AN IDEA OF HOW LONG YOU’VE BEEN AN ACADEMY MEMBER] and have found membership to [</a:t>
            </a:r>
            <a:r>
              <a:rPr lang="en-US" u="none" baseline="0" dirty="0" smtClean="0"/>
              <a:t>PERSONALIZE </a:t>
            </a:r>
            <a:r>
              <a:rPr lang="en-US" baseline="0" dirty="0" smtClean="0"/>
              <a:t>AS NEEDED].</a:t>
            </a:r>
            <a:endParaRPr lang="en-US" dirty="0" smtClean="0"/>
          </a:p>
        </p:txBody>
      </p:sp>
    </p:spTree>
    <p:extLst>
      <p:ext uri="{BB962C8B-B14F-4D97-AF65-F5344CB8AC3E}">
        <p14:creationId xmlns:p14="http://schemas.microsoft.com/office/powerpoint/2010/main" val="3204693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So,</a:t>
            </a:r>
            <a:r>
              <a:rPr lang="en-US" baseline="0" dirty="0" smtClean="0"/>
              <a:t> what does the Academy do? And, why do those in the food, nutrition and dietetics field join the Academy? Well, as I mentioned before, dietetics </a:t>
            </a:r>
            <a:r>
              <a:rPr lang="en-US" dirty="0" smtClean="0"/>
              <a:t>is the science and art of applying the principles of food and nutrition to health. Or, in other words, using nutrition research and data to help patients, clients</a:t>
            </a:r>
            <a:r>
              <a:rPr lang="en-US" baseline="0" dirty="0" smtClean="0"/>
              <a:t> and the public</a:t>
            </a:r>
            <a:r>
              <a:rPr lang="en-US" dirty="0" smtClean="0"/>
              <a:t> lead healthier lives. The Academy embraces this philosophy and, through it’s mission and vision, supports those in the field.</a:t>
            </a:r>
            <a:r>
              <a:rPr lang="en-US" baseline="0" dirty="0" smtClean="0"/>
              <a:t> This support includes conducting and funding nutrition research, providing profession-wide standards, offering educational opportunities and connecting those in the field to each other. For those looking to start their careers in nutrition, the Academy also provides information on how to enter the field. Let’s take a closer look</a:t>
            </a:r>
            <a:r>
              <a:rPr lang="en-US" baseline="0" dirty="0" smtClean="0"/>
              <a:t>.</a:t>
            </a:r>
          </a:p>
          <a:p>
            <a:r>
              <a:rPr lang="en-US" baseline="0" dirty="0" smtClean="0"/>
              <a:t>[INCLUDE ANY PERSONAL REMARKS ABOUT THE ACADEMY – HOW YOU BECAME INVOLVED, HOW YOU LEARNDED WHAT THE ACADEMY DID, ETC.] </a:t>
            </a:r>
          </a:p>
        </p:txBody>
      </p:sp>
      <p:sp>
        <p:nvSpPr>
          <p:cNvPr id="4" name="Slide Number Placeholder 3"/>
          <p:cNvSpPr>
            <a:spLocks noGrp="1"/>
          </p:cNvSpPr>
          <p:nvPr>
            <p:ph type="sldNum" sz="quarter" idx="10"/>
          </p:nvPr>
        </p:nvSpPr>
        <p:spPr/>
        <p:txBody>
          <a:bodyPr/>
          <a:lstStyle/>
          <a:p>
            <a:fld id="{3A5530C8-E91F-482B-AF0E-A886A371BBDB}" type="slidenum">
              <a:rPr lang="en-US" smtClean="0"/>
              <a:pPr/>
              <a:t>6</a:t>
            </a:fld>
            <a:endParaRPr lang="en-US"/>
          </a:p>
        </p:txBody>
      </p:sp>
    </p:spTree>
    <p:extLst>
      <p:ext uri="{BB962C8B-B14F-4D97-AF65-F5344CB8AC3E}">
        <p14:creationId xmlns:p14="http://schemas.microsoft.com/office/powerpoint/2010/main" val="2893178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[IF YOU ARE PRESENTING TO STUDENTS AND NEED TO EXPLAIN HOW TO ENTER</a:t>
            </a:r>
            <a:r>
              <a:rPr lang="en-US" baseline="0" dirty="0" smtClean="0"/>
              <a:t> </a:t>
            </a:r>
            <a:r>
              <a:rPr lang="en-US" dirty="0" smtClean="0"/>
              <a:t>THE FIELD] </a:t>
            </a:r>
          </a:p>
          <a:p>
            <a:endParaRPr lang="en-US" dirty="0" smtClean="0"/>
          </a:p>
          <a:p>
            <a:r>
              <a:rPr lang="en-US" dirty="0" smtClean="0"/>
              <a:t>As </a:t>
            </a:r>
            <a:r>
              <a:rPr lang="en-US" dirty="0" smtClean="0"/>
              <a:t>you begin to consider your future</a:t>
            </a:r>
            <a:r>
              <a:rPr lang="en-US" baseline="0" dirty="0" smtClean="0"/>
              <a:t> career, be sure to check out the Academy’s professional site: www.eatrightPRO.org. On this site you can learn about how to become a</a:t>
            </a:r>
            <a:r>
              <a:rPr lang="en-US" u="none" baseline="0" dirty="0" smtClean="0"/>
              <a:t>n</a:t>
            </a:r>
            <a:r>
              <a:rPr lang="en-US" baseline="0" dirty="0" smtClean="0"/>
              <a:t> RDN or </a:t>
            </a:r>
            <a:r>
              <a:rPr lang="en-US" baseline="0" dirty="0" smtClean="0"/>
              <a:t>NDTR</a:t>
            </a:r>
            <a:r>
              <a:rPr lang="en-US" baseline="0" dirty="0" smtClean="0"/>
              <a:t>, as well as the educational programs that can help you enter the field. Plus, if you know you are </a:t>
            </a:r>
            <a:r>
              <a:rPr lang="en-US" u="none" baseline="0" dirty="0" smtClean="0"/>
              <a:t>interested</a:t>
            </a:r>
            <a:r>
              <a:rPr lang="en-US" baseline="0" dirty="0" smtClean="0"/>
              <a:t> in entering the field, you may qualify to become a Student member of the Academy, which will provide you with access to a range of benefits to help you get a jump start on your career. </a:t>
            </a:r>
            <a:endParaRPr lang="en-US" dirty="0"/>
          </a:p>
        </p:txBody>
      </p:sp>
      <p:sp>
        <p:nvSpPr>
          <p:cNvPr id="4" name="Slide Number Placeholder 3"/>
          <p:cNvSpPr>
            <a:spLocks noGrp="1"/>
          </p:cNvSpPr>
          <p:nvPr>
            <p:ph type="sldNum" sz="quarter" idx="10"/>
          </p:nvPr>
        </p:nvSpPr>
        <p:spPr/>
        <p:txBody>
          <a:bodyPr/>
          <a:lstStyle/>
          <a:p>
            <a:fld id="{3A5530C8-E91F-482B-AF0E-A886A371BBDB}" type="slidenum">
              <a:rPr lang="en-US" smtClean="0"/>
              <a:pPr/>
              <a:t>7</a:t>
            </a:fld>
            <a:endParaRPr lang="en-US"/>
          </a:p>
        </p:txBody>
      </p:sp>
    </p:spTree>
    <p:extLst>
      <p:ext uri="{BB962C8B-B14F-4D97-AF65-F5344CB8AC3E}">
        <p14:creationId xmlns:p14="http://schemas.microsoft.com/office/powerpoint/2010/main" val="966660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[IF YOU ARE PRESENTING TO STUDENTS AND NEED TO EXPLAIN HOW TO ENTER THE FIELD]</a:t>
            </a:r>
          </a:p>
          <a:p>
            <a:endParaRPr lang="en-US" dirty="0" smtClean="0"/>
          </a:p>
          <a:p>
            <a:r>
              <a:rPr lang="en-US" dirty="0" smtClean="0"/>
              <a:t>For </a:t>
            </a:r>
            <a:r>
              <a:rPr lang="en-US" dirty="0" smtClean="0"/>
              <a:t>those of you considering a career in dietetics, you can also check out www.eatrightacend.org</a:t>
            </a:r>
            <a:r>
              <a:rPr lang="en-US" baseline="0" dirty="0" smtClean="0"/>
              <a:t>. On this site, you will find a list of educational programs for associate, </a:t>
            </a:r>
            <a:r>
              <a:rPr lang="en-US" sz="1200" b="0" i="0" kern="1200" dirty="0" smtClean="0">
                <a:solidFill>
                  <a:schemeClr val="tx1"/>
                </a:solidFill>
                <a:effectLst/>
                <a:latin typeface="+mn-lt"/>
                <a:ea typeface="+mn-ea"/>
                <a:cs typeface="+mn-cs"/>
              </a:rPr>
              <a:t>baccalaureate</a:t>
            </a:r>
            <a:r>
              <a:rPr lang="en-US" baseline="0" dirty="0" smtClean="0"/>
              <a:t> and </a:t>
            </a:r>
            <a:r>
              <a:rPr lang="en-US" u="none" baseline="0" dirty="0" smtClean="0"/>
              <a:t>master levels </a:t>
            </a:r>
            <a:r>
              <a:rPr lang="en-US" baseline="0" dirty="0" smtClean="0"/>
              <a:t>that can help you get into the field. In order to become </a:t>
            </a:r>
            <a:r>
              <a:rPr lang="en-US" u="none" baseline="0" dirty="0" smtClean="0"/>
              <a:t>an </a:t>
            </a:r>
            <a:r>
              <a:rPr lang="en-US" baseline="0" dirty="0" smtClean="0"/>
              <a:t>RDN or NDTR, you will need to graduate from one of these programs. In addition, becoming an RDN or NDTR requires passing a specialized exam. Those electing to pursue the RDN must also complete a practice-based experience typically referred to as an internship. Becoming an RDN or NDTR is the clearest pathway into the nutrition and dietetics field. However, as I mentioned earlier, the field of nutrition and dietetics includes those in a variety of fields – from chefs to food scientists to doctors and nurses. </a:t>
            </a:r>
            <a:endParaRPr lang="en-US" dirty="0"/>
          </a:p>
        </p:txBody>
      </p:sp>
      <p:sp>
        <p:nvSpPr>
          <p:cNvPr id="4" name="Slide Number Placeholder 3"/>
          <p:cNvSpPr>
            <a:spLocks noGrp="1"/>
          </p:cNvSpPr>
          <p:nvPr>
            <p:ph type="sldNum" sz="quarter" idx="10"/>
          </p:nvPr>
        </p:nvSpPr>
        <p:spPr/>
        <p:txBody>
          <a:bodyPr/>
          <a:lstStyle/>
          <a:p>
            <a:fld id="{3A5530C8-E91F-482B-AF0E-A886A371BBDB}" type="slidenum">
              <a:rPr lang="en-US" smtClean="0"/>
              <a:pPr/>
              <a:t>8</a:t>
            </a:fld>
            <a:endParaRPr lang="en-US"/>
          </a:p>
        </p:txBody>
      </p:sp>
    </p:spTree>
    <p:extLst>
      <p:ext uri="{BB962C8B-B14F-4D97-AF65-F5344CB8AC3E}">
        <p14:creationId xmlns:p14="http://schemas.microsoft.com/office/powerpoint/2010/main" val="737475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Every March is National Nutrition Month</a:t>
            </a:r>
            <a:r>
              <a:rPr lang="en-US" baseline="0" dirty="0" smtClean="0"/>
              <a:t> (NNM), which is the annual nutrition and education </a:t>
            </a:r>
            <a:r>
              <a:rPr lang="en-US" u="none" baseline="0" dirty="0" smtClean="0"/>
              <a:t>recognition month sponsored by the Academy. The campaign is designed to focus attention on the importance </a:t>
            </a:r>
            <a:r>
              <a:rPr lang="en-US" baseline="0" dirty="0" smtClean="0"/>
              <a:t>of making informed food choices and developing sound eating and physical activity habits. NNM also promotes the Academy and its members to the public and the media as the most valuable and credible source of timely, scientific</a:t>
            </a:r>
            <a:r>
              <a:rPr lang="en-US" u="none" strike="noStrike" baseline="0" dirty="0" smtClean="0"/>
              <a:t>-</a:t>
            </a:r>
            <a:r>
              <a:rPr lang="en-US" baseline="0" dirty="0" smtClean="0"/>
              <a:t>based food and nutrition information. </a:t>
            </a:r>
            <a:endParaRPr lang="en-US" dirty="0"/>
          </a:p>
        </p:txBody>
      </p:sp>
      <p:sp>
        <p:nvSpPr>
          <p:cNvPr id="4" name="Slide Number Placeholder 3"/>
          <p:cNvSpPr>
            <a:spLocks noGrp="1"/>
          </p:cNvSpPr>
          <p:nvPr>
            <p:ph type="sldNum" sz="quarter" idx="10"/>
          </p:nvPr>
        </p:nvSpPr>
        <p:spPr/>
        <p:txBody>
          <a:bodyPr/>
          <a:lstStyle/>
          <a:p>
            <a:fld id="{3A5530C8-E91F-482B-AF0E-A886A371BBDB}" type="slidenum">
              <a:rPr lang="en-US" smtClean="0"/>
              <a:pPr/>
              <a:t>9</a:t>
            </a:fld>
            <a:endParaRPr lang="en-US"/>
          </a:p>
        </p:txBody>
      </p:sp>
    </p:spTree>
    <p:extLst>
      <p:ext uri="{BB962C8B-B14F-4D97-AF65-F5344CB8AC3E}">
        <p14:creationId xmlns:p14="http://schemas.microsoft.com/office/powerpoint/2010/main" val="12771235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6" name="Line 9"/>
          <p:cNvSpPr>
            <a:spLocks noChangeShapeType="1"/>
          </p:cNvSpPr>
          <p:nvPr userDrawn="1"/>
        </p:nvSpPr>
        <p:spPr bwMode="auto">
          <a:xfrm>
            <a:off x="406400" y="2209800"/>
            <a:ext cx="66040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7" name="Line 10"/>
          <p:cNvSpPr>
            <a:spLocks noChangeShapeType="1"/>
          </p:cNvSpPr>
          <p:nvPr userDrawn="1"/>
        </p:nvSpPr>
        <p:spPr bwMode="auto">
          <a:xfrm>
            <a:off x="9652000" y="2209800"/>
            <a:ext cx="21336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8" name="Line 12"/>
          <p:cNvSpPr>
            <a:spLocks noChangeShapeType="1"/>
          </p:cNvSpPr>
          <p:nvPr userDrawn="1"/>
        </p:nvSpPr>
        <p:spPr bwMode="auto">
          <a:xfrm>
            <a:off x="406400" y="6477000"/>
            <a:ext cx="113792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a:latin typeface="+mn-lt"/>
            </a:endParaRPr>
          </a:p>
        </p:txBody>
      </p:sp>
      <p:sp>
        <p:nvSpPr>
          <p:cNvPr id="24" name="Text Placeholder 23"/>
          <p:cNvSpPr>
            <a:spLocks noGrp="1"/>
          </p:cNvSpPr>
          <p:nvPr>
            <p:ph type="body" sz="quarter" idx="12"/>
          </p:nvPr>
        </p:nvSpPr>
        <p:spPr>
          <a:xfrm>
            <a:off x="406400" y="2438400"/>
            <a:ext cx="4775200" cy="3657600"/>
          </a:xfrm>
          <a:prstGeom prst="rect">
            <a:avLst/>
          </a:prstGeom>
        </p:spPr>
        <p:txBody>
          <a:bodyPr/>
          <a:lstStyle>
            <a:lvl1pPr marL="0" indent="0">
              <a:defRPr>
                <a:solidFill>
                  <a:srgbClr val="717171"/>
                </a:solidFill>
              </a:defRPr>
            </a:lvl1pPr>
          </a:lstStyle>
          <a:p>
            <a:pPr lvl="0"/>
            <a:r>
              <a:rPr lang="en-US" dirty="0" smtClean="0"/>
              <a:t>Click to edit Master text styles</a:t>
            </a:r>
          </a:p>
        </p:txBody>
      </p:sp>
      <p:sp>
        <p:nvSpPr>
          <p:cNvPr id="12" name="Text Placeholder 11"/>
          <p:cNvSpPr>
            <a:spLocks noGrp="1"/>
          </p:cNvSpPr>
          <p:nvPr>
            <p:ph type="body" sz="quarter" idx="13"/>
          </p:nvPr>
        </p:nvSpPr>
        <p:spPr>
          <a:xfrm>
            <a:off x="406400" y="1524000"/>
            <a:ext cx="6502400" cy="609600"/>
          </a:xfrm>
          <a:prstGeom prst="rect">
            <a:avLst/>
          </a:prstGeom>
        </p:spPr>
        <p:txBody>
          <a:bodyPr/>
          <a:lstStyle>
            <a:lvl1pPr>
              <a:defRPr sz="3600" b="0"/>
            </a:lvl1pPr>
          </a:lstStyle>
          <a:p>
            <a:pPr lvl="0"/>
            <a:r>
              <a:rPr lang="en-US" dirty="0" smtClean="0"/>
              <a:t>Click to edit Master text styles</a:t>
            </a:r>
          </a:p>
        </p:txBody>
      </p:sp>
      <p:sp>
        <p:nvSpPr>
          <p:cNvPr id="9" name="Date Placeholder 2"/>
          <p:cNvSpPr>
            <a:spLocks noGrp="1"/>
          </p:cNvSpPr>
          <p:nvPr>
            <p:ph type="dt" sz="half" idx="14"/>
          </p:nvPr>
        </p:nvSpPr>
        <p:spPr/>
        <p:txBody>
          <a:bodyPr/>
          <a:lstStyle>
            <a:lvl1pPr>
              <a:defRPr/>
            </a:lvl1pPr>
          </a:lstStyle>
          <a:p>
            <a:pPr>
              <a:defRPr/>
            </a:pPr>
            <a:fld id="{7721192A-29E6-4039-BB76-CD3451D51777}" type="datetime1">
              <a:rPr lang="en-US"/>
              <a:pPr>
                <a:defRPr/>
              </a:pPr>
              <a:t>5/16/2019</a:t>
            </a:fld>
            <a:endParaRPr lang="en-US" dirty="0"/>
          </a:p>
        </p:txBody>
      </p:sp>
      <p:pic>
        <p:nvPicPr>
          <p:cNvPr id="11" name="Picture 10" descr="Academy-of-Nutrition-and-Dietetics.jpg"/>
          <p:cNvPicPr>
            <a:picLocks noChangeAspect="1"/>
          </p:cNvPicPr>
          <p:nvPr userDrawn="1"/>
        </p:nvPicPr>
        <p:blipFill>
          <a:blip r:embed="rId2" cstate="print"/>
          <a:stretch>
            <a:fillRect/>
          </a:stretch>
        </p:blipFill>
        <p:spPr>
          <a:xfrm>
            <a:off x="8331200" y="228601"/>
            <a:ext cx="2899832" cy="377753"/>
          </a:xfrm>
          <a:prstGeom prst="rect">
            <a:avLst/>
          </a:prstGeom>
        </p:spPr>
      </p:pic>
      <p:pic>
        <p:nvPicPr>
          <p:cNvPr id="10" name="Picture 9" descr="IMG_8202.jpg"/>
          <p:cNvPicPr>
            <a:picLocks noChangeAspect="1"/>
          </p:cNvPicPr>
          <p:nvPr userDrawn="1"/>
        </p:nvPicPr>
        <p:blipFill>
          <a:blip r:embed="rId3" cstate="print"/>
          <a:srcRect l="15000" t="16667" b="16667"/>
          <a:stretch>
            <a:fillRect/>
          </a:stretch>
        </p:blipFill>
        <p:spPr>
          <a:xfrm>
            <a:off x="5892800" y="1752600"/>
            <a:ext cx="4836160" cy="4267200"/>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Blank w/ Title">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a:prstGeom prst="rect">
            <a:avLst/>
          </a:prstGeom>
        </p:spPr>
        <p:txBody>
          <a:bodyPr/>
          <a:lstStyle/>
          <a:p>
            <a:r>
              <a:rPr lang="en-US" smtClean="0"/>
              <a:t>Click to edit Master title style</a:t>
            </a:r>
            <a:endParaRPr lang="en-US"/>
          </a:p>
        </p:txBody>
      </p:sp>
      <p:sp>
        <p:nvSpPr>
          <p:cNvPr id="3" name="Date Placeholder 21"/>
          <p:cNvSpPr>
            <a:spLocks noGrp="1"/>
          </p:cNvSpPr>
          <p:nvPr>
            <p:ph type="dt" sz="half" idx="10"/>
          </p:nvPr>
        </p:nvSpPr>
        <p:spPr/>
        <p:txBody>
          <a:bodyPr/>
          <a:lstStyle>
            <a:lvl1pPr>
              <a:defRPr/>
            </a:lvl1pPr>
          </a:lstStyle>
          <a:p>
            <a:pPr>
              <a:defRPr/>
            </a:pPr>
            <a:r>
              <a:rPr lang="en-US"/>
              <a:t>Date</a:t>
            </a:r>
          </a:p>
        </p:txBody>
      </p:sp>
      <p:sp>
        <p:nvSpPr>
          <p:cNvPr id="4" name="Slide Number Placeholder 23"/>
          <p:cNvSpPr>
            <a:spLocks noGrp="1"/>
          </p:cNvSpPr>
          <p:nvPr>
            <p:ph type="sldNum" sz="quarter" idx="11"/>
          </p:nvPr>
        </p:nvSpPr>
        <p:spPr>
          <a:xfrm>
            <a:off x="10837333" y="6470704"/>
            <a:ext cx="973667" cy="274320"/>
          </a:xfrm>
          <a:prstGeom prst="rect">
            <a:avLst/>
          </a:prstGeom>
        </p:spPr>
        <p:txBody>
          <a:bodyPr/>
          <a:lstStyle>
            <a:lvl1pPr>
              <a:defRPr/>
            </a:lvl1pPr>
          </a:lstStyle>
          <a:p>
            <a:pPr>
              <a:defRPr/>
            </a:pPr>
            <a:fld id="{DB99F131-AB71-4C73-B04B-B1C2C8F2B31F}" type="slidenum">
              <a:rPr lang="en-US"/>
              <a:pPr>
                <a:defRPr/>
              </a:pPr>
              <a:t>‹#›</a:t>
            </a:fld>
            <a:endParaRPr lang="en-US" dirty="0"/>
          </a:p>
        </p:txBody>
      </p:sp>
    </p:spTree>
    <p:extLst>
      <p:ext uri="{BB962C8B-B14F-4D97-AF65-F5344CB8AC3E}">
        <p14:creationId xmlns:p14="http://schemas.microsoft.com/office/powerpoint/2010/main" val="2891195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304800" y="990600"/>
            <a:ext cx="11582400" cy="5410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21"/>
          <p:cNvSpPr>
            <a:spLocks noGrp="1"/>
          </p:cNvSpPr>
          <p:nvPr>
            <p:ph type="dt" sz="half" idx="13"/>
          </p:nvPr>
        </p:nvSpPr>
        <p:spPr/>
        <p:txBody>
          <a:bodyPr/>
          <a:lstStyle>
            <a:lvl1pPr>
              <a:defRPr/>
            </a:lvl1pPr>
          </a:lstStyle>
          <a:p>
            <a:pPr>
              <a:defRPr/>
            </a:pPr>
            <a:r>
              <a:rPr lang="en-US"/>
              <a:t>Date</a:t>
            </a:r>
          </a:p>
        </p:txBody>
      </p:sp>
      <p:sp>
        <p:nvSpPr>
          <p:cNvPr id="5" name="Slide Number Placeholder 23"/>
          <p:cNvSpPr>
            <a:spLocks noGrp="1"/>
          </p:cNvSpPr>
          <p:nvPr>
            <p:ph type="sldNum" sz="quarter" idx="14"/>
          </p:nvPr>
        </p:nvSpPr>
        <p:spPr/>
        <p:txBody>
          <a:bodyPr/>
          <a:lstStyle>
            <a:lvl1pPr>
              <a:defRPr/>
            </a:lvl1pPr>
          </a:lstStyle>
          <a:p>
            <a:pPr>
              <a:defRPr/>
            </a:pPr>
            <a:fld id="{6CB0682F-AD5A-48A6-B1B7-B7AC7885359F}"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w/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1"/>
          <p:cNvSpPr>
            <a:spLocks noGrp="1"/>
          </p:cNvSpPr>
          <p:nvPr>
            <p:ph type="dt" sz="half" idx="10"/>
          </p:nvPr>
        </p:nvSpPr>
        <p:spPr/>
        <p:txBody>
          <a:bodyPr/>
          <a:lstStyle>
            <a:lvl1pPr>
              <a:defRPr/>
            </a:lvl1pPr>
          </a:lstStyle>
          <a:p>
            <a:pPr>
              <a:defRPr/>
            </a:pPr>
            <a:r>
              <a:rPr lang="en-US"/>
              <a:t>Date</a:t>
            </a:r>
          </a:p>
        </p:txBody>
      </p:sp>
      <p:sp>
        <p:nvSpPr>
          <p:cNvPr id="4" name="Slide Number Placeholder 23"/>
          <p:cNvSpPr>
            <a:spLocks noGrp="1"/>
          </p:cNvSpPr>
          <p:nvPr>
            <p:ph type="sldNum" sz="quarter" idx="11"/>
          </p:nvPr>
        </p:nvSpPr>
        <p:spPr/>
        <p:txBody>
          <a:bodyPr/>
          <a:lstStyle>
            <a:lvl1pPr>
              <a:defRPr/>
            </a:lvl1pPr>
          </a:lstStyle>
          <a:p>
            <a:pPr>
              <a:defRPr/>
            </a:pPr>
            <a:fld id="{DB99F131-AB71-4C73-B04B-B1C2C8F2B31F}"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21"/>
          <p:cNvSpPr>
            <a:spLocks noGrp="1"/>
          </p:cNvSpPr>
          <p:nvPr>
            <p:ph type="dt" sz="half" idx="10"/>
          </p:nvPr>
        </p:nvSpPr>
        <p:spPr/>
        <p:txBody>
          <a:bodyPr/>
          <a:lstStyle>
            <a:lvl1pPr>
              <a:defRPr/>
            </a:lvl1pPr>
          </a:lstStyle>
          <a:p>
            <a:pPr>
              <a:defRPr/>
            </a:pPr>
            <a:r>
              <a:rPr lang="en-US"/>
              <a:t>Date</a:t>
            </a:r>
          </a:p>
        </p:txBody>
      </p:sp>
      <p:sp>
        <p:nvSpPr>
          <p:cNvPr id="3" name="Slide Number Placeholder 23"/>
          <p:cNvSpPr>
            <a:spLocks noGrp="1"/>
          </p:cNvSpPr>
          <p:nvPr>
            <p:ph type="sldNum" sz="quarter" idx="11"/>
          </p:nvPr>
        </p:nvSpPr>
        <p:spPr/>
        <p:txBody>
          <a:bodyPr/>
          <a:lstStyle>
            <a:lvl1pPr>
              <a:defRPr/>
            </a:lvl1pPr>
          </a:lstStyle>
          <a:p>
            <a:pPr>
              <a:defRPr/>
            </a:pPr>
            <a:fld id="{386F3BA6-A6DA-4399-8CB7-CDC157BFA92C}"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p:ph sz="quarter" idx="12"/>
          </p:nvPr>
        </p:nvSpPr>
        <p:spPr>
          <a:xfrm>
            <a:off x="304800" y="990600"/>
            <a:ext cx="11582400" cy="5410200"/>
          </a:xfrm>
        </p:spPr>
        <p:txBody>
          <a:bodyPr/>
          <a:lstStyle/>
          <a:p>
            <a:pPr lvl="0"/>
            <a:endParaRPr lang="en-US" dirty="0"/>
          </a:p>
        </p:txBody>
      </p:sp>
      <p:sp>
        <p:nvSpPr>
          <p:cNvPr id="4" name="Date Placeholder 21"/>
          <p:cNvSpPr>
            <a:spLocks noGrp="1"/>
          </p:cNvSpPr>
          <p:nvPr>
            <p:ph type="dt" sz="half" idx="13"/>
          </p:nvPr>
        </p:nvSpPr>
        <p:spPr/>
        <p:txBody>
          <a:bodyPr/>
          <a:lstStyle>
            <a:lvl1pPr>
              <a:defRPr/>
            </a:lvl1pPr>
          </a:lstStyle>
          <a:p>
            <a:pPr>
              <a:defRPr/>
            </a:pPr>
            <a:r>
              <a:rPr lang="en-US"/>
              <a:t>Date</a:t>
            </a:r>
          </a:p>
        </p:txBody>
      </p:sp>
      <p:sp>
        <p:nvSpPr>
          <p:cNvPr id="5" name="Slide Number Placeholder 23"/>
          <p:cNvSpPr>
            <a:spLocks noGrp="1"/>
          </p:cNvSpPr>
          <p:nvPr>
            <p:ph type="sldNum" sz="quarter" idx="14"/>
          </p:nvPr>
        </p:nvSpPr>
        <p:spPr/>
        <p:txBody>
          <a:bodyPr/>
          <a:lstStyle>
            <a:lvl1pPr>
              <a:defRPr/>
            </a:lvl1pPr>
          </a:lstStyle>
          <a:p>
            <a:pPr>
              <a:defRPr/>
            </a:pPr>
            <a:fld id="{4C68C5F9-DB85-4714-B99C-90877E0D836D}"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Picture Placeholder 5"/>
          <p:cNvSpPr>
            <a:spLocks noGrp="1"/>
          </p:cNvSpPr>
          <p:nvPr>
            <p:ph type="pic" sz="quarter" idx="12"/>
          </p:nvPr>
        </p:nvSpPr>
        <p:spPr>
          <a:xfrm>
            <a:off x="304800" y="990600"/>
            <a:ext cx="6604000" cy="5334000"/>
          </a:xfrm>
        </p:spPr>
        <p:txBody>
          <a:bodyPr/>
          <a:lstStyle/>
          <a:p>
            <a:pPr lvl="0"/>
            <a:endParaRPr lang="en-US" noProof="0"/>
          </a:p>
        </p:txBody>
      </p:sp>
      <p:sp>
        <p:nvSpPr>
          <p:cNvPr id="8" name="Text Placeholder 7"/>
          <p:cNvSpPr>
            <a:spLocks noGrp="1"/>
          </p:cNvSpPr>
          <p:nvPr>
            <p:ph type="body" sz="quarter" idx="13"/>
          </p:nvPr>
        </p:nvSpPr>
        <p:spPr>
          <a:xfrm>
            <a:off x="7315200" y="1905000"/>
            <a:ext cx="4470400" cy="990600"/>
          </a:xfrm>
        </p:spPr>
        <p:txBody>
          <a:bodyPr/>
          <a:lstStyle>
            <a:lvl1pPr marL="0" indent="0" algn="ctr">
              <a:defRPr sz="2800">
                <a:solidFill>
                  <a:srgbClr val="39683E"/>
                </a:solidFill>
              </a:defRPr>
            </a:lvl1pPr>
            <a:lvl2pPr>
              <a:defRPr sz="1800"/>
            </a:lvl2pPr>
          </a:lstStyle>
          <a:p>
            <a:pPr lvl="0"/>
            <a:r>
              <a:rPr lang="en-US" dirty="0" smtClean="0"/>
              <a:t>Click to edit Master text styles</a:t>
            </a:r>
          </a:p>
        </p:txBody>
      </p:sp>
      <p:sp>
        <p:nvSpPr>
          <p:cNvPr id="10" name="Text Placeholder 9"/>
          <p:cNvSpPr>
            <a:spLocks noGrp="1"/>
          </p:cNvSpPr>
          <p:nvPr>
            <p:ph type="body" sz="quarter" idx="14"/>
          </p:nvPr>
        </p:nvSpPr>
        <p:spPr>
          <a:xfrm>
            <a:off x="7315200" y="2895600"/>
            <a:ext cx="4470400" cy="2362200"/>
          </a:xfrm>
        </p:spPr>
        <p:txBody>
          <a:bodyPr/>
          <a:lstStyle>
            <a:lvl1pPr marL="342900" indent="-342900">
              <a:buFont typeface="Tahoma" pitchFamily="34" charset="0"/>
              <a:buChar char="–"/>
              <a:defRPr sz="2000">
                <a:solidFill>
                  <a:srgbClr val="717171"/>
                </a:solidFill>
              </a:defRPr>
            </a:lvl1pPr>
          </a:lstStyle>
          <a:p>
            <a:pPr lvl="0"/>
            <a:r>
              <a:rPr lang="en-US" dirty="0" smtClean="0"/>
              <a:t>Click to edit Master text styles</a:t>
            </a:r>
          </a:p>
        </p:txBody>
      </p:sp>
      <p:sp>
        <p:nvSpPr>
          <p:cNvPr id="7" name="Date Placeholder 21"/>
          <p:cNvSpPr>
            <a:spLocks noGrp="1"/>
          </p:cNvSpPr>
          <p:nvPr>
            <p:ph type="dt" sz="half" idx="15"/>
          </p:nvPr>
        </p:nvSpPr>
        <p:spPr/>
        <p:txBody>
          <a:bodyPr/>
          <a:lstStyle>
            <a:lvl1pPr>
              <a:defRPr/>
            </a:lvl1pPr>
          </a:lstStyle>
          <a:p>
            <a:pPr>
              <a:defRPr/>
            </a:pPr>
            <a:r>
              <a:rPr lang="en-US"/>
              <a:t>Date</a:t>
            </a:r>
          </a:p>
        </p:txBody>
      </p:sp>
      <p:sp>
        <p:nvSpPr>
          <p:cNvPr id="9" name="Slide Number Placeholder 23"/>
          <p:cNvSpPr>
            <a:spLocks noGrp="1"/>
          </p:cNvSpPr>
          <p:nvPr>
            <p:ph type="sldNum" sz="quarter" idx="16"/>
          </p:nvPr>
        </p:nvSpPr>
        <p:spPr/>
        <p:txBody>
          <a:bodyPr/>
          <a:lstStyle>
            <a:lvl1pPr>
              <a:defRPr/>
            </a:lvl1pPr>
          </a:lstStyle>
          <a:p>
            <a:pPr>
              <a:defRPr/>
            </a:pPr>
            <a:fld id="{D2F38E17-A169-4754-BDD3-4FEF2819C89E}"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6" name="Line 9"/>
          <p:cNvSpPr>
            <a:spLocks noChangeShapeType="1"/>
          </p:cNvSpPr>
          <p:nvPr userDrawn="1"/>
        </p:nvSpPr>
        <p:spPr bwMode="auto">
          <a:xfrm>
            <a:off x="406400" y="2209800"/>
            <a:ext cx="66040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7" name="Line 10"/>
          <p:cNvSpPr>
            <a:spLocks noChangeShapeType="1"/>
          </p:cNvSpPr>
          <p:nvPr userDrawn="1"/>
        </p:nvSpPr>
        <p:spPr bwMode="auto">
          <a:xfrm>
            <a:off x="9652000" y="2209800"/>
            <a:ext cx="21336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8" name="Line 12"/>
          <p:cNvSpPr>
            <a:spLocks noChangeShapeType="1"/>
          </p:cNvSpPr>
          <p:nvPr userDrawn="1"/>
        </p:nvSpPr>
        <p:spPr bwMode="auto">
          <a:xfrm>
            <a:off x="406400" y="6477000"/>
            <a:ext cx="113792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a:latin typeface="+mn-lt"/>
            </a:endParaRPr>
          </a:p>
        </p:txBody>
      </p:sp>
      <p:sp>
        <p:nvSpPr>
          <p:cNvPr id="24" name="Text Placeholder 23"/>
          <p:cNvSpPr>
            <a:spLocks noGrp="1"/>
          </p:cNvSpPr>
          <p:nvPr>
            <p:ph type="body" sz="quarter" idx="12"/>
          </p:nvPr>
        </p:nvSpPr>
        <p:spPr>
          <a:xfrm>
            <a:off x="406400" y="2438400"/>
            <a:ext cx="4775200" cy="3657600"/>
          </a:xfrm>
          <a:prstGeom prst="rect">
            <a:avLst/>
          </a:prstGeom>
        </p:spPr>
        <p:txBody>
          <a:bodyPr/>
          <a:lstStyle>
            <a:lvl1pPr marL="0" indent="0">
              <a:defRPr>
                <a:solidFill>
                  <a:srgbClr val="717171"/>
                </a:solidFill>
              </a:defRPr>
            </a:lvl1pPr>
          </a:lstStyle>
          <a:p>
            <a:pPr lvl="0"/>
            <a:r>
              <a:rPr lang="en-US" dirty="0" smtClean="0"/>
              <a:t>Click to edit Master text styles</a:t>
            </a:r>
          </a:p>
        </p:txBody>
      </p:sp>
      <p:sp>
        <p:nvSpPr>
          <p:cNvPr id="12" name="Text Placeholder 11"/>
          <p:cNvSpPr>
            <a:spLocks noGrp="1"/>
          </p:cNvSpPr>
          <p:nvPr>
            <p:ph type="body" sz="quarter" idx="13"/>
          </p:nvPr>
        </p:nvSpPr>
        <p:spPr>
          <a:xfrm>
            <a:off x="406400" y="1524000"/>
            <a:ext cx="6502400" cy="609600"/>
          </a:xfrm>
          <a:prstGeom prst="rect">
            <a:avLst/>
          </a:prstGeom>
        </p:spPr>
        <p:txBody>
          <a:bodyPr/>
          <a:lstStyle>
            <a:lvl1pPr>
              <a:defRPr sz="3600" b="0"/>
            </a:lvl1pPr>
          </a:lstStyle>
          <a:p>
            <a:pPr lvl="0"/>
            <a:r>
              <a:rPr lang="en-US" dirty="0" smtClean="0"/>
              <a:t>Click to edit Master text styles</a:t>
            </a:r>
          </a:p>
        </p:txBody>
      </p:sp>
      <p:sp>
        <p:nvSpPr>
          <p:cNvPr id="9" name="Date Placeholder 2"/>
          <p:cNvSpPr>
            <a:spLocks noGrp="1"/>
          </p:cNvSpPr>
          <p:nvPr>
            <p:ph type="dt" sz="half" idx="14"/>
          </p:nvPr>
        </p:nvSpPr>
        <p:spPr/>
        <p:txBody>
          <a:bodyPr/>
          <a:lstStyle>
            <a:lvl1pPr>
              <a:defRPr/>
            </a:lvl1pPr>
          </a:lstStyle>
          <a:p>
            <a:pPr>
              <a:defRPr/>
            </a:pPr>
            <a:fld id="{7721192A-29E6-4039-BB76-CD3451D51777}" type="datetime1">
              <a:rPr lang="en-US"/>
              <a:pPr>
                <a:defRPr/>
              </a:pPr>
              <a:t>5/16/2019</a:t>
            </a:fld>
            <a:endParaRPr lang="en-US" dirty="0"/>
          </a:p>
        </p:txBody>
      </p:sp>
      <p:pic>
        <p:nvPicPr>
          <p:cNvPr id="11" name="Picture 10" descr="Academy-of-Nutrition-and-Dietetics.jpg"/>
          <p:cNvPicPr>
            <a:picLocks noChangeAspect="1"/>
          </p:cNvPicPr>
          <p:nvPr userDrawn="1"/>
        </p:nvPicPr>
        <p:blipFill>
          <a:blip r:embed="rId2" cstate="print"/>
          <a:stretch>
            <a:fillRect/>
          </a:stretch>
        </p:blipFill>
        <p:spPr>
          <a:xfrm>
            <a:off x="8331200" y="228601"/>
            <a:ext cx="2899832" cy="377753"/>
          </a:xfrm>
          <a:prstGeom prst="rect">
            <a:avLst/>
          </a:prstGeom>
        </p:spPr>
      </p:pic>
      <p:pic>
        <p:nvPicPr>
          <p:cNvPr id="10" name="Picture 9" descr="IMG_8202.jpg"/>
          <p:cNvPicPr>
            <a:picLocks noChangeAspect="1"/>
          </p:cNvPicPr>
          <p:nvPr userDrawn="1"/>
        </p:nvPicPr>
        <p:blipFill>
          <a:blip r:embed="rId3" cstate="print"/>
          <a:srcRect l="15000" t="16667" b="16667"/>
          <a:stretch>
            <a:fillRect/>
          </a:stretch>
        </p:blipFill>
        <p:spPr>
          <a:xfrm>
            <a:off x="5892800" y="1752600"/>
            <a:ext cx="4836160" cy="4267200"/>
          </a:xfrm>
          <a:prstGeom prst="rect">
            <a:avLst/>
          </a:prstGeom>
        </p:spPr>
      </p:pic>
    </p:spTree>
    <p:extLst>
      <p:ext uri="{BB962C8B-B14F-4D97-AF65-F5344CB8AC3E}">
        <p14:creationId xmlns:p14="http://schemas.microsoft.com/office/powerpoint/2010/main" val="85643101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1">
    <p:spTree>
      <p:nvGrpSpPr>
        <p:cNvPr id="1" name=""/>
        <p:cNvGrpSpPr/>
        <p:nvPr/>
      </p:nvGrpSpPr>
      <p:grpSpPr>
        <a:xfrm>
          <a:off x="0" y="0"/>
          <a:ext cx="0" cy="0"/>
          <a:chOff x="0" y="0"/>
          <a:chExt cx="0" cy="0"/>
        </a:xfrm>
      </p:grpSpPr>
      <p:sp>
        <p:nvSpPr>
          <p:cNvPr id="6" name="Line 9"/>
          <p:cNvSpPr>
            <a:spLocks noChangeShapeType="1"/>
          </p:cNvSpPr>
          <p:nvPr userDrawn="1"/>
        </p:nvSpPr>
        <p:spPr bwMode="auto">
          <a:xfrm>
            <a:off x="406400" y="2209800"/>
            <a:ext cx="66040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7" name="Line 10"/>
          <p:cNvSpPr>
            <a:spLocks noChangeShapeType="1"/>
          </p:cNvSpPr>
          <p:nvPr userDrawn="1"/>
        </p:nvSpPr>
        <p:spPr bwMode="auto">
          <a:xfrm>
            <a:off x="9652000" y="2209800"/>
            <a:ext cx="21336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8" name="Line 12"/>
          <p:cNvSpPr>
            <a:spLocks noChangeShapeType="1"/>
          </p:cNvSpPr>
          <p:nvPr userDrawn="1"/>
        </p:nvSpPr>
        <p:spPr bwMode="auto">
          <a:xfrm>
            <a:off x="406400" y="6477000"/>
            <a:ext cx="113792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a:latin typeface="+mn-lt"/>
            </a:endParaRPr>
          </a:p>
        </p:txBody>
      </p:sp>
      <p:sp>
        <p:nvSpPr>
          <p:cNvPr id="24" name="Text Placeholder 23"/>
          <p:cNvSpPr>
            <a:spLocks noGrp="1"/>
          </p:cNvSpPr>
          <p:nvPr>
            <p:ph type="body" sz="quarter" idx="12"/>
          </p:nvPr>
        </p:nvSpPr>
        <p:spPr>
          <a:xfrm>
            <a:off x="406400" y="2438400"/>
            <a:ext cx="4775200" cy="3657600"/>
          </a:xfrm>
          <a:prstGeom prst="rect">
            <a:avLst/>
          </a:prstGeom>
        </p:spPr>
        <p:txBody>
          <a:bodyPr/>
          <a:lstStyle>
            <a:lvl1pPr marL="0" indent="0">
              <a:defRPr>
                <a:solidFill>
                  <a:srgbClr val="717171"/>
                </a:solidFill>
              </a:defRPr>
            </a:lvl1pPr>
          </a:lstStyle>
          <a:p>
            <a:pPr lvl="0"/>
            <a:r>
              <a:rPr lang="en-US" dirty="0" smtClean="0"/>
              <a:t>Click to edit Master text styles</a:t>
            </a:r>
          </a:p>
        </p:txBody>
      </p:sp>
      <p:sp>
        <p:nvSpPr>
          <p:cNvPr id="12" name="Text Placeholder 11"/>
          <p:cNvSpPr>
            <a:spLocks noGrp="1"/>
          </p:cNvSpPr>
          <p:nvPr>
            <p:ph type="body" sz="quarter" idx="13"/>
          </p:nvPr>
        </p:nvSpPr>
        <p:spPr>
          <a:xfrm>
            <a:off x="406400" y="1524000"/>
            <a:ext cx="6502400" cy="609600"/>
          </a:xfrm>
          <a:prstGeom prst="rect">
            <a:avLst/>
          </a:prstGeom>
        </p:spPr>
        <p:txBody>
          <a:bodyPr/>
          <a:lstStyle>
            <a:lvl1pPr>
              <a:defRPr sz="3600" b="0"/>
            </a:lvl1pPr>
          </a:lstStyle>
          <a:p>
            <a:pPr lvl="0"/>
            <a:r>
              <a:rPr lang="en-US" dirty="0" smtClean="0"/>
              <a:t>Click to edit Master text styles</a:t>
            </a:r>
          </a:p>
        </p:txBody>
      </p:sp>
      <p:sp>
        <p:nvSpPr>
          <p:cNvPr id="9" name="Date Placeholder 2"/>
          <p:cNvSpPr>
            <a:spLocks noGrp="1"/>
          </p:cNvSpPr>
          <p:nvPr>
            <p:ph type="dt" sz="half" idx="14"/>
          </p:nvPr>
        </p:nvSpPr>
        <p:spPr/>
        <p:txBody>
          <a:bodyPr/>
          <a:lstStyle>
            <a:lvl1pPr>
              <a:defRPr/>
            </a:lvl1pPr>
          </a:lstStyle>
          <a:p>
            <a:pPr>
              <a:defRPr/>
            </a:pPr>
            <a:fld id="{7721192A-29E6-4039-BB76-CD3451D51777}" type="datetime1">
              <a:rPr lang="en-US"/>
              <a:pPr>
                <a:defRPr/>
              </a:pPr>
              <a:t>5/16/2019</a:t>
            </a:fld>
            <a:endParaRPr lang="en-US" dirty="0"/>
          </a:p>
        </p:txBody>
      </p:sp>
      <p:pic>
        <p:nvPicPr>
          <p:cNvPr id="11" name="Picture 10" descr="Academy-of-Nutrition-and-Dietetics.jpg"/>
          <p:cNvPicPr>
            <a:picLocks noChangeAspect="1"/>
          </p:cNvPicPr>
          <p:nvPr userDrawn="1"/>
        </p:nvPicPr>
        <p:blipFill>
          <a:blip r:embed="rId2" cstate="print"/>
          <a:stretch>
            <a:fillRect/>
          </a:stretch>
        </p:blipFill>
        <p:spPr>
          <a:xfrm>
            <a:off x="8331200" y="228601"/>
            <a:ext cx="2899832" cy="377753"/>
          </a:xfrm>
          <a:prstGeom prst="rect">
            <a:avLst/>
          </a:prstGeom>
        </p:spPr>
      </p:pic>
      <p:pic>
        <p:nvPicPr>
          <p:cNvPr id="10" name="Picture 9" descr="IMG_8202.jpg"/>
          <p:cNvPicPr>
            <a:picLocks noChangeAspect="1"/>
          </p:cNvPicPr>
          <p:nvPr userDrawn="1"/>
        </p:nvPicPr>
        <p:blipFill>
          <a:blip r:embed="rId3" cstate="print"/>
          <a:srcRect l="15000" t="16667" b="16667"/>
          <a:stretch>
            <a:fillRect/>
          </a:stretch>
        </p:blipFill>
        <p:spPr>
          <a:xfrm>
            <a:off x="5892800" y="1752600"/>
            <a:ext cx="4836160" cy="4267200"/>
          </a:xfrm>
          <a:prstGeom prst="rect">
            <a:avLst/>
          </a:prstGeom>
        </p:spPr>
      </p:pic>
    </p:spTree>
    <p:extLst>
      <p:ext uri="{BB962C8B-B14F-4D97-AF65-F5344CB8AC3E}">
        <p14:creationId xmlns:p14="http://schemas.microsoft.com/office/powerpoint/2010/main" val="83672589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Image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50838"/>
            <a:ext cx="10972800" cy="563562"/>
          </a:xfrm>
          <a:prstGeom prst="rect">
            <a:avLst/>
          </a:prstGeom>
        </p:spPr>
        <p:txBody>
          <a:bodyPr/>
          <a:lstStyle/>
          <a:p>
            <a:r>
              <a:rPr lang="en-US" smtClean="0"/>
              <a:t>Click to edit Master title style</a:t>
            </a:r>
            <a:endParaRPr lang="en-US"/>
          </a:p>
        </p:txBody>
      </p:sp>
      <p:sp>
        <p:nvSpPr>
          <p:cNvPr id="6" name="Picture Placeholder 5"/>
          <p:cNvSpPr>
            <a:spLocks noGrp="1"/>
          </p:cNvSpPr>
          <p:nvPr>
            <p:ph type="pic" sz="quarter" idx="12"/>
          </p:nvPr>
        </p:nvSpPr>
        <p:spPr>
          <a:xfrm>
            <a:off x="304800" y="990600"/>
            <a:ext cx="6604000" cy="5334000"/>
          </a:xfrm>
          <a:prstGeom prst="rect">
            <a:avLst/>
          </a:prstGeom>
        </p:spPr>
        <p:txBody>
          <a:bodyPr/>
          <a:lstStyle/>
          <a:p>
            <a:pPr lvl="0"/>
            <a:endParaRPr lang="en-US" noProof="0"/>
          </a:p>
        </p:txBody>
      </p:sp>
      <p:sp>
        <p:nvSpPr>
          <p:cNvPr id="8" name="Text Placeholder 7"/>
          <p:cNvSpPr>
            <a:spLocks noGrp="1"/>
          </p:cNvSpPr>
          <p:nvPr>
            <p:ph type="body" sz="quarter" idx="13"/>
          </p:nvPr>
        </p:nvSpPr>
        <p:spPr>
          <a:xfrm>
            <a:off x="7315200" y="1905000"/>
            <a:ext cx="4470400" cy="990600"/>
          </a:xfrm>
          <a:prstGeom prst="rect">
            <a:avLst/>
          </a:prstGeom>
        </p:spPr>
        <p:txBody>
          <a:bodyPr/>
          <a:lstStyle>
            <a:lvl1pPr marL="0" indent="0" algn="ctr">
              <a:defRPr sz="2800">
                <a:solidFill>
                  <a:srgbClr val="39683E"/>
                </a:solidFill>
              </a:defRPr>
            </a:lvl1pPr>
            <a:lvl2pPr>
              <a:defRPr sz="1800"/>
            </a:lvl2pPr>
          </a:lstStyle>
          <a:p>
            <a:pPr lvl="0"/>
            <a:r>
              <a:rPr lang="en-US" dirty="0" smtClean="0"/>
              <a:t>Click to edit Master text styles</a:t>
            </a:r>
          </a:p>
        </p:txBody>
      </p:sp>
      <p:sp>
        <p:nvSpPr>
          <p:cNvPr id="10" name="Text Placeholder 9"/>
          <p:cNvSpPr>
            <a:spLocks noGrp="1"/>
          </p:cNvSpPr>
          <p:nvPr>
            <p:ph type="body" sz="quarter" idx="14"/>
          </p:nvPr>
        </p:nvSpPr>
        <p:spPr>
          <a:xfrm>
            <a:off x="7315200" y="2895600"/>
            <a:ext cx="4470400" cy="2362200"/>
          </a:xfrm>
          <a:prstGeom prst="rect">
            <a:avLst/>
          </a:prstGeom>
        </p:spPr>
        <p:txBody>
          <a:bodyPr/>
          <a:lstStyle>
            <a:lvl1pPr marL="342900" indent="-342900">
              <a:buFont typeface="Tahoma" pitchFamily="34" charset="0"/>
              <a:buChar char="–"/>
              <a:defRPr sz="2000">
                <a:solidFill>
                  <a:srgbClr val="717171"/>
                </a:solidFill>
              </a:defRPr>
            </a:lvl1pPr>
          </a:lstStyle>
          <a:p>
            <a:pPr lvl="0"/>
            <a:r>
              <a:rPr lang="en-US" dirty="0" smtClean="0"/>
              <a:t>Click to edit Master text styles</a:t>
            </a:r>
          </a:p>
        </p:txBody>
      </p:sp>
      <p:sp>
        <p:nvSpPr>
          <p:cNvPr id="7" name="Date Placeholder 21"/>
          <p:cNvSpPr>
            <a:spLocks noGrp="1"/>
          </p:cNvSpPr>
          <p:nvPr>
            <p:ph type="dt" sz="half" idx="15"/>
          </p:nvPr>
        </p:nvSpPr>
        <p:spPr/>
        <p:txBody>
          <a:bodyPr/>
          <a:lstStyle>
            <a:lvl1pPr>
              <a:defRPr/>
            </a:lvl1pPr>
          </a:lstStyle>
          <a:p>
            <a:pPr>
              <a:defRPr/>
            </a:pPr>
            <a:r>
              <a:rPr lang="en-US"/>
              <a:t>Date</a:t>
            </a:r>
          </a:p>
        </p:txBody>
      </p:sp>
      <p:sp>
        <p:nvSpPr>
          <p:cNvPr id="9" name="Slide Number Placeholder 23"/>
          <p:cNvSpPr>
            <a:spLocks noGrp="1"/>
          </p:cNvSpPr>
          <p:nvPr>
            <p:ph type="sldNum" sz="quarter" idx="16"/>
          </p:nvPr>
        </p:nvSpPr>
        <p:spPr>
          <a:xfrm>
            <a:off x="9042400" y="6477000"/>
            <a:ext cx="2844800" cy="228600"/>
          </a:xfrm>
          <a:prstGeom prst="rect">
            <a:avLst/>
          </a:prstGeom>
        </p:spPr>
        <p:txBody>
          <a:bodyPr/>
          <a:lstStyle>
            <a:lvl1pPr>
              <a:defRPr/>
            </a:lvl1pPr>
          </a:lstStyle>
          <a:p>
            <a:pPr>
              <a:defRPr/>
            </a:pPr>
            <a:fld id="{D2F38E17-A169-4754-BDD3-4FEF2819C89E}" type="slidenum">
              <a:rPr lang="en-US"/>
              <a:pPr>
                <a:defRPr/>
              </a:pPr>
              <a:t>‹#›</a:t>
            </a:fld>
            <a:endParaRPr lang="en-US" dirty="0"/>
          </a:p>
        </p:txBody>
      </p:sp>
    </p:spTree>
    <p:extLst>
      <p:ext uri="{BB962C8B-B14F-4D97-AF65-F5344CB8AC3E}">
        <p14:creationId xmlns:p14="http://schemas.microsoft.com/office/powerpoint/2010/main" val="1139232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50838"/>
            <a:ext cx="10972800" cy="563562"/>
          </a:xfrm>
          <a:prstGeom prst="rect">
            <a:avLst/>
          </a:prstGeom>
        </p:spPr>
        <p:txBody>
          <a:body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304800" y="990600"/>
            <a:ext cx="11582400" cy="54102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21"/>
          <p:cNvSpPr>
            <a:spLocks noGrp="1"/>
          </p:cNvSpPr>
          <p:nvPr>
            <p:ph type="dt" sz="half" idx="13"/>
          </p:nvPr>
        </p:nvSpPr>
        <p:spPr/>
        <p:txBody>
          <a:bodyPr/>
          <a:lstStyle>
            <a:lvl1pPr>
              <a:defRPr/>
            </a:lvl1pPr>
          </a:lstStyle>
          <a:p>
            <a:pPr>
              <a:defRPr/>
            </a:pPr>
            <a:r>
              <a:rPr lang="en-US"/>
              <a:t>Date</a:t>
            </a:r>
          </a:p>
        </p:txBody>
      </p:sp>
      <p:sp>
        <p:nvSpPr>
          <p:cNvPr id="5" name="Slide Number Placeholder 23"/>
          <p:cNvSpPr>
            <a:spLocks noGrp="1"/>
          </p:cNvSpPr>
          <p:nvPr>
            <p:ph type="sldNum" sz="quarter" idx="14"/>
          </p:nvPr>
        </p:nvSpPr>
        <p:spPr>
          <a:xfrm>
            <a:off x="9042400" y="6477000"/>
            <a:ext cx="2844800" cy="228600"/>
          </a:xfrm>
          <a:prstGeom prst="rect">
            <a:avLst/>
          </a:prstGeom>
        </p:spPr>
        <p:txBody>
          <a:bodyPr/>
          <a:lstStyle>
            <a:lvl1pPr>
              <a:defRPr/>
            </a:lvl1pPr>
          </a:lstStyle>
          <a:p>
            <a:pPr>
              <a:defRPr/>
            </a:pPr>
            <a:fld id="{6CB0682F-AD5A-48A6-B1B7-B7AC7885359F}" type="slidenum">
              <a:rPr lang="en-US"/>
              <a:pPr>
                <a:defRPr/>
              </a:pPr>
              <a:t>‹#›</a:t>
            </a:fld>
            <a:endParaRPr lang="en-US" dirty="0"/>
          </a:p>
        </p:txBody>
      </p:sp>
    </p:spTree>
    <p:extLst>
      <p:ext uri="{BB962C8B-B14F-4D97-AF65-F5344CB8AC3E}">
        <p14:creationId xmlns:p14="http://schemas.microsoft.com/office/powerpoint/2010/main" val="417734176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Image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50838"/>
            <a:ext cx="10972800" cy="563562"/>
          </a:xfrm>
          <a:prstGeom prst="rect">
            <a:avLst/>
          </a:prstGeom>
        </p:spPr>
        <p:txBody>
          <a:bodyPr/>
          <a:lstStyle/>
          <a:p>
            <a:r>
              <a:rPr lang="en-US" smtClean="0"/>
              <a:t>Click to edit Master title style</a:t>
            </a:r>
            <a:endParaRPr lang="en-US"/>
          </a:p>
        </p:txBody>
      </p:sp>
      <p:sp>
        <p:nvSpPr>
          <p:cNvPr id="6" name="Picture Placeholder 5"/>
          <p:cNvSpPr>
            <a:spLocks noGrp="1"/>
          </p:cNvSpPr>
          <p:nvPr>
            <p:ph type="pic" sz="quarter" idx="12"/>
          </p:nvPr>
        </p:nvSpPr>
        <p:spPr>
          <a:xfrm>
            <a:off x="304800" y="990600"/>
            <a:ext cx="6604000" cy="5334000"/>
          </a:xfrm>
          <a:prstGeom prst="rect">
            <a:avLst/>
          </a:prstGeom>
        </p:spPr>
        <p:txBody>
          <a:bodyPr/>
          <a:lstStyle/>
          <a:p>
            <a:pPr lvl="0"/>
            <a:endParaRPr lang="en-US" noProof="0"/>
          </a:p>
        </p:txBody>
      </p:sp>
      <p:sp>
        <p:nvSpPr>
          <p:cNvPr id="8" name="Text Placeholder 7"/>
          <p:cNvSpPr>
            <a:spLocks noGrp="1"/>
          </p:cNvSpPr>
          <p:nvPr>
            <p:ph type="body" sz="quarter" idx="13"/>
          </p:nvPr>
        </p:nvSpPr>
        <p:spPr>
          <a:xfrm>
            <a:off x="7315200" y="1905000"/>
            <a:ext cx="4470400" cy="990600"/>
          </a:xfrm>
          <a:prstGeom prst="rect">
            <a:avLst/>
          </a:prstGeom>
        </p:spPr>
        <p:txBody>
          <a:bodyPr/>
          <a:lstStyle>
            <a:lvl1pPr marL="0" indent="0" algn="ctr">
              <a:defRPr sz="2800">
                <a:solidFill>
                  <a:srgbClr val="39683E"/>
                </a:solidFill>
              </a:defRPr>
            </a:lvl1pPr>
            <a:lvl2pPr>
              <a:defRPr sz="1800"/>
            </a:lvl2pPr>
          </a:lstStyle>
          <a:p>
            <a:pPr lvl="0"/>
            <a:r>
              <a:rPr lang="en-US" dirty="0" smtClean="0"/>
              <a:t>Click to edit Master text styles</a:t>
            </a:r>
          </a:p>
        </p:txBody>
      </p:sp>
      <p:sp>
        <p:nvSpPr>
          <p:cNvPr id="10" name="Text Placeholder 9"/>
          <p:cNvSpPr>
            <a:spLocks noGrp="1"/>
          </p:cNvSpPr>
          <p:nvPr>
            <p:ph type="body" sz="quarter" idx="14"/>
          </p:nvPr>
        </p:nvSpPr>
        <p:spPr>
          <a:xfrm>
            <a:off x="7315200" y="2895600"/>
            <a:ext cx="4470400" cy="2362200"/>
          </a:xfrm>
          <a:prstGeom prst="rect">
            <a:avLst/>
          </a:prstGeom>
        </p:spPr>
        <p:txBody>
          <a:bodyPr/>
          <a:lstStyle>
            <a:lvl1pPr marL="342900" indent="-342900">
              <a:buFont typeface="Tahoma" pitchFamily="34" charset="0"/>
              <a:buChar char="–"/>
              <a:defRPr sz="2000">
                <a:solidFill>
                  <a:srgbClr val="717171"/>
                </a:solidFill>
              </a:defRPr>
            </a:lvl1pPr>
          </a:lstStyle>
          <a:p>
            <a:pPr lvl="0"/>
            <a:r>
              <a:rPr lang="en-US" dirty="0" smtClean="0"/>
              <a:t>Click to edit Master text styles</a:t>
            </a:r>
          </a:p>
        </p:txBody>
      </p:sp>
      <p:sp>
        <p:nvSpPr>
          <p:cNvPr id="7" name="Date Placeholder 21"/>
          <p:cNvSpPr>
            <a:spLocks noGrp="1"/>
          </p:cNvSpPr>
          <p:nvPr>
            <p:ph type="dt" sz="half" idx="15"/>
          </p:nvPr>
        </p:nvSpPr>
        <p:spPr/>
        <p:txBody>
          <a:bodyPr/>
          <a:lstStyle>
            <a:lvl1pPr>
              <a:defRPr/>
            </a:lvl1pPr>
          </a:lstStyle>
          <a:p>
            <a:pPr>
              <a:defRPr/>
            </a:pPr>
            <a:r>
              <a:rPr lang="en-US"/>
              <a:t>Date</a:t>
            </a:r>
          </a:p>
        </p:txBody>
      </p:sp>
      <p:sp>
        <p:nvSpPr>
          <p:cNvPr id="9" name="Slide Number Placeholder 23"/>
          <p:cNvSpPr>
            <a:spLocks noGrp="1"/>
          </p:cNvSpPr>
          <p:nvPr>
            <p:ph type="sldNum" sz="quarter" idx="16"/>
          </p:nvPr>
        </p:nvSpPr>
        <p:spPr>
          <a:xfrm>
            <a:off x="9042400" y="6477000"/>
            <a:ext cx="2844800" cy="228600"/>
          </a:xfrm>
          <a:prstGeom prst="rect">
            <a:avLst/>
          </a:prstGeom>
        </p:spPr>
        <p:txBody>
          <a:bodyPr/>
          <a:lstStyle>
            <a:lvl1pPr>
              <a:defRPr/>
            </a:lvl1pPr>
          </a:lstStyle>
          <a:p>
            <a:pPr>
              <a:defRPr/>
            </a:pPr>
            <a:fld id="{D2F38E17-A169-4754-BDD3-4FEF2819C89E}" type="slidenum">
              <a:rPr lang="en-US"/>
              <a:pPr>
                <a:defRPr/>
              </a:pPr>
              <a:t>‹#›</a:t>
            </a:fld>
            <a:endParaRPr lang="en-US" dirty="0"/>
          </a:p>
        </p:txBody>
      </p:sp>
    </p:spTree>
    <p:extLst>
      <p:ext uri="{BB962C8B-B14F-4D97-AF65-F5344CB8AC3E}">
        <p14:creationId xmlns:p14="http://schemas.microsoft.com/office/powerpoint/2010/main" val="24325865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Blank w/ Title">
    <p:spTree>
      <p:nvGrpSpPr>
        <p:cNvPr id="1" name=""/>
        <p:cNvGrpSpPr/>
        <p:nvPr/>
      </p:nvGrpSpPr>
      <p:grpSpPr>
        <a:xfrm>
          <a:off x="0" y="0"/>
          <a:ext cx="0" cy="0"/>
          <a:chOff x="0" y="0"/>
          <a:chExt cx="0" cy="0"/>
        </a:xfrm>
      </p:grpSpPr>
      <p:sp>
        <p:nvSpPr>
          <p:cNvPr id="2" name="Title 1"/>
          <p:cNvSpPr>
            <a:spLocks noGrp="1"/>
          </p:cNvSpPr>
          <p:nvPr>
            <p:ph type="title"/>
          </p:nvPr>
        </p:nvSpPr>
        <p:spPr>
          <a:xfrm>
            <a:off x="304800" y="350838"/>
            <a:ext cx="10972800" cy="563562"/>
          </a:xfrm>
          <a:prstGeom prst="rect">
            <a:avLst/>
          </a:prstGeom>
        </p:spPr>
        <p:txBody>
          <a:bodyPr/>
          <a:lstStyle/>
          <a:p>
            <a:r>
              <a:rPr lang="en-US" smtClean="0"/>
              <a:t>Click to edit Master title style</a:t>
            </a:r>
            <a:endParaRPr lang="en-US"/>
          </a:p>
        </p:txBody>
      </p:sp>
      <p:sp>
        <p:nvSpPr>
          <p:cNvPr id="3" name="Date Placeholder 21"/>
          <p:cNvSpPr>
            <a:spLocks noGrp="1"/>
          </p:cNvSpPr>
          <p:nvPr>
            <p:ph type="dt" sz="half" idx="10"/>
          </p:nvPr>
        </p:nvSpPr>
        <p:spPr/>
        <p:txBody>
          <a:bodyPr/>
          <a:lstStyle>
            <a:lvl1pPr>
              <a:defRPr/>
            </a:lvl1pPr>
          </a:lstStyle>
          <a:p>
            <a:pPr>
              <a:defRPr/>
            </a:pPr>
            <a:r>
              <a:rPr lang="en-US"/>
              <a:t>Date</a:t>
            </a:r>
          </a:p>
        </p:txBody>
      </p:sp>
      <p:sp>
        <p:nvSpPr>
          <p:cNvPr id="4" name="Slide Number Placeholder 23"/>
          <p:cNvSpPr>
            <a:spLocks noGrp="1"/>
          </p:cNvSpPr>
          <p:nvPr>
            <p:ph type="sldNum" sz="quarter" idx="11"/>
          </p:nvPr>
        </p:nvSpPr>
        <p:spPr>
          <a:xfrm>
            <a:off x="9042400" y="6477000"/>
            <a:ext cx="2844800" cy="228600"/>
          </a:xfrm>
          <a:prstGeom prst="rect">
            <a:avLst/>
          </a:prstGeom>
        </p:spPr>
        <p:txBody>
          <a:bodyPr/>
          <a:lstStyle>
            <a:lvl1pPr>
              <a:defRPr/>
            </a:lvl1pPr>
          </a:lstStyle>
          <a:p>
            <a:pPr>
              <a:defRPr/>
            </a:pPr>
            <a:fld id="{DB99F131-AB71-4C73-B04B-B1C2C8F2B31F}" type="slidenum">
              <a:rPr lang="en-US"/>
              <a:pPr>
                <a:defRPr/>
              </a:pPr>
              <a:t>‹#›</a:t>
            </a:fld>
            <a:endParaRPr lang="en-US" dirty="0"/>
          </a:p>
        </p:txBody>
      </p:sp>
    </p:spTree>
    <p:extLst>
      <p:ext uri="{BB962C8B-B14F-4D97-AF65-F5344CB8AC3E}">
        <p14:creationId xmlns:p14="http://schemas.microsoft.com/office/powerpoint/2010/main" val="4123112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50838"/>
            <a:ext cx="10972800" cy="563562"/>
          </a:xfrm>
          <a:prstGeom prst="rect">
            <a:avLst/>
          </a:prstGeom>
        </p:spPr>
        <p:txBody>
          <a:body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304800" y="990600"/>
            <a:ext cx="11582400" cy="54102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21"/>
          <p:cNvSpPr>
            <a:spLocks noGrp="1"/>
          </p:cNvSpPr>
          <p:nvPr>
            <p:ph type="dt" sz="half" idx="13"/>
          </p:nvPr>
        </p:nvSpPr>
        <p:spPr/>
        <p:txBody>
          <a:bodyPr/>
          <a:lstStyle>
            <a:lvl1pPr>
              <a:defRPr/>
            </a:lvl1pPr>
          </a:lstStyle>
          <a:p>
            <a:pPr>
              <a:defRPr/>
            </a:pPr>
            <a:r>
              <a:rPr lang="en-US"/>
              <a:t>Date</a:t>
            </a:r>
          </a:p>
        </p:txBody>
      </p:sp>
      <p:sp>
        <p:nvSpPr>
          <p:cNvPr id="5" name="Slide Number Placeholder 23"/>
          <p:cNvSpPr>
            <a:spLocks noGrp="1"/>
          </p:cNvSpPr>
          <p:nvPr>
            <p:ph type="sldNum" sz="quarter" idx="14"/>
          </p:nvPr>
        </p:nvSpPr>
        <p:spPr>
          <a:xfrm>
            <a:off x="9042400" y="6477000"/>
            <a:ext cx="2844800" cy="228600"/>
          </a:xfrm>
          <a:prstGeom prst="rect">
            <a:avLst/>
          </a:prstGeom>
        </p:spPr>
        <p:txBody>
          <a:bodyPr/>
          <a:lstStyle>
            <a:lvl1pPr>
              <a:defRPr/>
            </a:lvl1pPr>
          </a:lstStyle>
          <a:p>
            <a:pPr>
              <a:defRPr/>
            </a:pPr>
            <a:fld id="{6CB0682F-AD5A-48A6-B1B7-B7AC7885359F}" type="slidenum">
              <a:rPr lang="en-US"/>
              <a:pPr>
                <a:defRPr/>
              </a:pPr>
              <a:t>‹#›</a:t>
            </a:fld>
            <a:endParaRPr lang="en-US" dirty="0"/>
          </a:p>
        </p:txBody>
      </p:sp>
    </p:spTree>
    <p:extLst>
      <p:ext uri="{BB962C8B-B14F-4D97-AF65-F5344CB8AC3E}">
        <p14:creationId xmlns:p14="http://schemas.microsoft.com/office/powerpoint/2010/main" val="324633899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50838"/>
            <a:ext cx="10972800" cy="563562"/>
          </a:xfrm>
          <a:prstGeom prst="rect">
            <a:avLst/>
          </a:prstGeom>
        </p:spPr>
        <p:txBody>
          <a:bodyPr/>
          <a:lstStyle/>
          <a:p>
            <a:r>
              <a:rPr lang="en-US" smtClean="0"/>
              <a:t>Click to edit Master title style</a:t>
            </a:r>
            <a:endParaRPr lang="en-US"/>
          </a:p>
        </p:txBody>
      </p:sp>
      <p:sp>
        <p:nvSpPr>
          <p:cNvPr id="6" name="Content Placeholder 5"/>
          <p:cNvSpPr>
            <a:spLocks noGrp="1"/>
          </p:cNvSpPr>
          <p:nvPr>
            <p:ph sz="quarter" idx="12"/>
          </p:nvPr>
        </p:nvSpPr>
        <p:spPr>
          <a:xfrm>
            <a:off x="304800" y="990600"/>
            <a:ext cx="11582400" cy="5410200"/>
          </a:xfrm>
          <a:prstGeom prst="rect">
            <a:avLst/>
          </a:prstGeom>
        </p:spPr>
        <p:txBody>
          <a:bodyPr/>
          <a:lstStyle/>
          <a:p>
            <a:pPr lvl="0"/>
            <a:endParaRPr lang="en-US" dirty="0"/>
          </a:p>
        </p:txBody>
      </p:sp>
      <p:sp>
        <p:nvSpPr>
          <p:cNvPr id="4" name="Date Placeholder 21"/>
          <p:cNvSpPr>
            <a:spLocks noGrp="1"/>
          </p:cNvSpPr>
          <p:nvPr>
            <p:ph type="dt" sz="half" idx="13"/>
          </p:nvPr>
        </p:nvSpPr>
        <p:spPr/>
        <p:txBody>
          <a:bodyPr/>
          <a:lstStyle>
            <a:lvl1pPr>
              <a:defRPr/>
            </a:lvl1pPr>
          </a:lstStyle>
          <a:p>
            <a:pPr>
              <a:defRPr/>
            </a:pPr>
            <a:r>
              <a:rPr lang="en-US"/>
              <a:t>Date</a:t>
            </a:r>
          </a:p>
        </p:txBody>
      </p:sp>
      <p:sp>
        <p:nvSpPr>
          <p:cNvPr id="5" name="Slide Number Placeholder 23"/>
          <p:cNvSpPr>
            <a:spLocks noGrp="1"/>
          </p:cNvSpPr>
          <p:nvPr>
            <p:ph type="sldNum" sz="quarter" idx="14"/>
          </p:nvPr>
        </p:nvSpPr>
        <p:spPr>
          <a:xfrm>
            <a:off x="9042400" y="6477000"/>
            <a:ext cx="2844800" cy="228600"/>
          </a:xfrm>
          <a:prstGeom prst="rect">
            <a:avLst/>
          </a:prstGeom>
        </p:spPr>
        <p:txBody>
          <a:bodyPr/>
          <a:lstStyle>
            <a:lvl1pPr>
              <a:defRPr/>
            </a:lvl1pPr>
          </a:lstStyle>
          <a:p>
            <a:pPr>
              <a:defRPr/>
            </a:pPr>
            <a:fld id="{4C68C5F9-DB85-4714-B99C-90877E0D836D}" type="slidenum">
              <a:rPr lang="en-US"/>
              <a:pPr>
                <a:defRPr/>
              </a:pPr>
              <a:t>‹#›</a:t>
            </a:fld>
            <a:endParaRPr lang="en-US" dirty="0"/>
          </a:p>
        </p:txBody>
      </p:sp>
    </p:spTree>
    <p:extLst>
      <p:ext uri="{BB962C8B-B14F-4D97-AF65-F5344CB8AC3E}">
        <p14:creationId xmlns:p14="http://schemas.microsoft.com/office/powerpoint/2010/main" val="133240032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 w/ Title">
    <p:spTree>
      <p:nvGrpSpPr>
        <p:cNvPr id="1" name=""/>
        <p:cNvGrpSpPr/>
        <p:nvPr/>
      </p:nvGrpSpPr>
      <p:grpSpPr>
        <a:xfrm>
          <a:off x="0" y="0"/>
          <a:ext cx="0" cy="0"/>
          <a:chOff x="0" y="0"/>
          <a:chExt cx="0" cy="0"/>
        </a:xfrm>
      </p:grpSpPr>
      <p:sp>
        <p:nvSpPr>
          <p:cNvPr id="2" name="Title 1"/>
          <p:cNvSpPr>
            <a:spLocks noGrp="1"/>
          </p:cNvSpPr>
          <p:nvPr>
            <p:ph type="title"/>
          </p:nvPr>
        </p:nvSpPr>
        <p:spPr>
          <a:xfrm>
            <a:off x="304800" y="350838"/>
            <a:ext cx="10972800" cy="563562"/>
          </a:xfrm>
          <a:prstGeom prst="rect">
            <a:avLst/>
          </a:prstGeom>
        </p:spPr>
        <p:txBody>
          <a:bodyPr/>
          <a:lstStyle/>
          <a:p>
            <a:r>
              <a:rPr lang="en-US" smtClean="0"/>
              <a:t>Click to edit Master title style</a:t>
            </a:r>
            <a:endParaRPr lang="en-US"/>
          </a:p>
        </p:txBody>
      </p:sp>
      <p:sp>
        <p:nvSpPr>
          <p:cNvPr id="3" name="Date Placeholder 21"/>
          <p:cNvSpPr>
            <a:spLocks noGrp="1"/>
          </p:cNvSpPr>
          <p:nvPr>
            <p:ph type="dt" sz="half" idx="10"/>
          </p:nvPr>
        </p:nvSpPr>
        <p:spPr/>
        <p:txBody>
          <a:bodyPr/>
          <a:lstStyle>
            <a:lvl1pPr>
              <a:defRPr/>
            </a:lvl1pPr>
          </a:lstStyle>
          <a:p>
            <a:pPr>
              <a:defRPr/>
            </a:pPr>
            <a:r>
              <a:rPr lang="en-US"/>
              <a:t>Date</a:t>
            </a:r>
          </a:p>
        </p:txBody>
      </p:sp>
      <p:sp>
        <p:nvSpPr>
          <p:cNvPr id="4" name="Slide Number Placeholder 23"/>
          <p:cNvSpPr>
            <a:spLocks noGrp="1"/>
          </p:cNvSpPr>
          <p:nvPr>
            <p:ph type="sldNum" sz="quarter" idx="11"/>
          </p:nvPr>
        </p:nvSpPr>
        <p:spPr>
          <a:xfrm>
            <a:off x="9042400" y="6477000"/>
            <a:ext cx="2844800" cy="228600"/>
          </a:xfrm>
          <a:prstGeom prst="rect">
            <a:avLst/>
          </a:prstGeom>
        </p:spPr>
        <p:txBody>
          <a:bodyPr/>
          <a:lstStyle>
            <a:lvl1pPr>
              <a:defRPr/>
            </a:lvl1pPr>
          </a:lstStyle>
          <a:p>
            <a:pPr>
              <a:defRPr/>
            </a:pPr>
            <a:fld id="{DB99F131-AB71-4C73-B04B-B1C2C8F2B31F}" type="slidenum">
              <a:rPr lang="en-US"/>
              <a:pPr>
                <a:defRPr/>
              </a:pPr>
              <a:t>‹#›</a:t>
            </a:fld>
            <a:endParaRPr lang="en-US" dirty="0"/>
          </a:p>
        </p:txBody>
      </p:sp>
    </p:spTree>
    <p:extLst>
      <p:ext uri="{BB962C8B-B14F-4D97-AF65-F5344CB8AC3E}">
        <p14:creationId xmlns:p14="http://schemas.microsoft.com/office/powerpoint/2010/main" val="348453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21"/>
          <p:cNvSpPr>
            <a:spLocks noGrp="1"/>
          </p:cNvSpPr>
          <p:nvPr>
            <p:ph type="dt" sz="half" idx="10"/>
          </p:nvPr>
        </p:nvSpPr>
        <p:spPr/>
        <p:txBody>
          <a:bodyPr/>
          <a:lstStyle>
            <a:lvl1pPr>
              <a:defRPr/>
            </a:lvl1pPr>
          </a:lstStyle>
          <a:p>
            <a:pPr>
              <a:defRPr/>
            </a:pPr>
            <a:r>
              <a:rPr lang="en-US"/>
              <a:t>Date</a:t>
            </a:r>
          </a:p>
        </p:txBody>
      </p:sp>
      <p:sp>
        <p:nvSpPr>
          <p:cNvPr id="3" name="Slide Number Placeholder 23"/>
          <p:cNvSpPr>
            <a:spLocks noGrp="1"/>
          </p:cNvSpPr>
          <p:nvPr>
            <p:ph type="sldNum" sz="quarter" idx="11"/>
          </p:nvPr>
        </p:nvSpPr>
        <p:spPr>
          <a:xfrm>
            <a:off x="9042400" y="6477000"/>
            <a:ext cx="2844800" cy="228600"/>
          </a:xfrm>
          <a:prstGeom prst="rect">
            <a:avLst/>
          </a:prstGeom>
        </p:spPr>
        <p:txBody>
          <a:bodyPr/>
          <a:lstStyle>
            <a:lvl1pPr>
              <a:defRPr/>
            </a:lvl1pPr>
          </a:lstStyle>
          <a:p>
            <a:pPr>
              <a:defRPr/>
            </a:pPr>
            <a:fld id="{386F3BA6-A6DA-4399-8CB7-CDC157BFA92C}" type="slidenum">
              <a:rPr lang="en-US"/>
              <a:pPr>
                <a:defRPr/>
              </a:pPr>
              <a:t>‹#›</a:t>
            </a:fld>
            <a:endParaRPr lang="en-US" dirty="0"/>
          </a:p>
        </p:txBody>
      </p:sp>
    </p:spTree>
    <p:extLst>
      <p:ext uri="{BB962C8B-B14F-4D97-AF65-F5344CB8AC3E}">
        <p14:creationId xmlns:p14="http://schemas.microsoft.com/office/powerpoint/2010/main" val="265491223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1">
    <p:spTree>
      <p:nvGrpSpPr>
        <p:cNvPr id="1" name=""/>
        <p:cNvGrpSpPr/>
        <p:nvPr/>
      </p:nvGrpSpPr>
      <p:grpSpPr>
        <a:xfrm>
          <a:off x="0" y="0"/>
          <a:ext cx="0" cy="0"/>
          <a:chOff x="0" y="0"/>
          <a:chExt cx="0" cy="0"/>
        </a:xfrm>
      </p:grpSpPr>
      <p:sp>
        <p:nvSpPr>
          <p:cNvPr id="6" name="Line 9"/>
          <p:cNvSpPr>
            <a:spLocks noChangeShapeType="1"/>
          </p:cNvSpPr>
          <p:nvPr userDrawn="1"/>
        </p:nvSpPr>
        <p:spPr bwMode="auto">
          <a:xfrm>
            <a:off x="406400" y="2209800"/>
            <a:ext cx="66040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7" name="Line 10"/>
          <p:cNvSpPr>
            <a:spLocks noChangeShapeType="1"/>
          </p:cNvSpPr>
          <p:nvPr userDrawn="1"/>
        </p:nvSpPr>
        <p:spPr bwMode="auto">
          <a:xfrm>
            <a:off x="9652000" y="2209800"/>
            <a:ext cx="21336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8" name="Line 12"/>
          <p:cNvSpPr>
            <a:spLocks noChangeShapeType="1"/>
          </p:cNvSpPr>
          <p:nvPr userDrawn="1"/>
        </p:nvSpPr>
        <p:spPr bwMode="auto">
          <a:xfrm>
            <a:off x="406400" y="6477000"/>
            <a:ext cx="113792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a:latin typeface="+mn-lt"/>
            </a:endParaRPr>
          </a:p>
        </p:txBody>
      </p:sp>
      <p:sp>
        <p:nvSpPr>
          <p:cNvPr id="24" name="Text Placeholder 23"/>
          <p:cNvSpPr>
            <a:spLocks noGrp="1"/>
          </p:cNvSpPr>
          <p:nvPr>
            <p:ph type="body" sz="quarter" idx="12"/>
          </p:nvPr>
        </p:nvSpPr>
        <p:spPr>
          <a:xfrm>
            <a:off x="406400" y="2438400"/>
            <a:ext cx="4775200" cy="3657600"/>
          </a:xfrm>
          <a:prstGeom prst="rect">
            <a:avLst/>
          </a:prstGeom>
        </p:spPr>
        <p:txBody>
          <a:bodyPr/>
          <a:lstStyle>
            <a:lvl1pPr marL="0" indent="0">
              <a:defRPr>
                <a:solidFill>
                  <a:srgbClr val="717171"/>
                </a:solidFill>
              </a:defRPr>
            </a:lvl1pPr>
          </a:lstStyle>
          <a:p>
            <a:pPr lvl="0"/>
            <a:r>
              <a:rPr lang="en-US" dirty="0" smtClean="0"/>
              <a:t>Click to edit Master text styles</a:t>
            </a:r>
          </a:p>
        </p:txBody>
      </p:sp>
      <p:sp>
        <p:nvSpPr>
          <p:cNvPr id="12" name="Text Placeholder 11"/>
          <p:cNvSpPr>
            <a:spLocks noGrp="1"/>
          </p:cNvSpPr>
          <p:nvPr>
            <p:ph type="body" sz="quarter" idx="13"/>
          </p:nvPr>
        </p:nvSpPr>
        <p:spPr>
          <a:xfrm>
            <a:off x="406400" y="1524000"/>
            <a:ext cx="6502400" cy="609600"/>
          </a:xfrm>
          <a:prstGeom prst="rect">
            <a:avLst/>
          </a:prstGeom>
        </p:spPr>
        <p:txBody>
          <a:bodyPr/>
          <a:lstStyle>
            <a:lvl1pPr>
              <a:defRPr sz="3600" b="0"/>
            </a:lvl1pPr>
          </a:lstStyle>
          <a:p>
            <a:pPr lvl="0"/>
            <a:r>
              <a:rPr lang="en-US" dirty="0" smtClean="0"/>
              <a:t>Click to edit Master text styles</a:t>
            </a:r>
          </a:p>
        </p:txBody>
      </p:sp>
      <p:sp>
        <p:nvSpPr>
          <p:cNvPr id="9" name="Date Placeholder 2"/>
          <p:cNvSpPr>
            <a:spLocks noGrp="1"/>
          </p:cNvSpPr>
          <p:nvPr>
            <p:ph type="dt" sz="half" idx="14"/>
          </p:nvPr>
        </p:nvSpPr>
        <p:spPr/>
        <p:txBody>
          <a:bodyPr/>
          <a:lstStyle>
            <a:lvl1pPr>
              <a:defRPr/>
            </a:lvl1pPr>
          </a:lstStyle>
          <a:p>
            <a:pPr>
              <a:defRPr/>
            </a:pPr>
            <a:fld id="{7721192A-29E6-4039-BB76-CD3451D51777}" type="datetime1">
              <a:rPr lang="en-US"/>
              <a:pPr>
                <a:defRPr/>
              </a:pPr>
              <a:t>5/16/2019</a:t>
            </a:fld>
            <a:endParaRPr lang="en-US" dirty="0"/>
          </a:p>
        </p:txBody>
      </p:sp>
      <p:pic>
        <p:nvPicPr>
          <p:cNvPr id="11" name="Picture 10" descr="Academy-of-Nutrition-and-Dietetics.jpg"/>
          <p:cNvPicPr>
            <a:picLocks noChangeAspect="1"/>
          </p:cNvPicPr>
          <p:nvPr userDrawn="1"/>
        </p:nvPicPr>
        <p:blipFill>
          <a:blip r:embed="rId2" cstate="print"/>
          <a:stretch>
            <a:fillRect/>
          </a:stretch>
        </p:blipFill>
        <p:spPr>
          <a:xfrm>
            <a:off x="8331200" y="228601"/>
            <a:ext cx="2899832" cy="377753"/>
          </a:xfrm>
          <a:prstGeom prst="rect">
            <a:avLst/>
          </a:prstGeom>
        </p:spPr>
      </p:pic>
      <p:pic>
        <p:nvPicPr>
          <p:cNvPr id="10" name="Picture 9" descr="IMG_8202.jpg"/>
          <p:cNvPicPr>
            <a:picLocks noChangeAspect="1"/>
          </p:cNvPicPr>
          <p:nvPr userDrawn="1"/>
        </p:nvPicPr>
        <p:blipFill>
          <a:blip r:embed="rId3" cstate="print"/>
          <a:srcRect l="15000" t="16667" b="16667"/>
          <a:stretch>
            <a:fillRect/>
          </a:stretch>
        </p:blipFill>
        <p:spPr>
          <a:xfrm>
            <a:off x="5892800" y="1752600"/>
            <a:ext cx="4836160" cy="4267200"/>
          </a:xfrm>
          <a:prstGeom prst="rect">
            <a:avLst/>
          </a:prstGeom>
        </p:spPr>
      </p:pic>
    </p:spTree>
    <p:extLst>
      <p:ext uri="{BB962C8B-B14F-4D97-AF65-F5344CB8AC3E}">
        <p14:creationId xmlns:p14="http://schemas.microsoft.com/office/powerpoint/2010/main" val="424477998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Image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a:prstGeom prst="rect">
            <a:avLst/>
          </a:prstGeom>
        </p:spPr>
        <p:txBody>
          <a:bodyPr/>
          <a:lstStyle/>
          <a:p>
            <a:r>
              <a:rPr lang="en-US" smtClean="0"/>
              <a:t>Click to edit Master title style</a:t>
            </a:r>
            <a:endParaRPr lang="en-US"/>
          </a:p>
        </p:txBody>
      </p:sp>
      <p:sp>
        <p:nvSpPr>
          <p:cNvPr id="6" name="Picture Placeholder 5"/>
          <p:cNvSpPr>
            <a:spLocks noGrp="1"/>
          </p:cNvSpPr>
          <p:nvPr>
            <p:ph type="pic" sz="quarter" idx="12"/>
          </p:nvPr>
        </p:nvSpPr>
        <p:spPr>
          <a:xfrm>
            <a:off x="304800" y="990600"/>
            <a:ext cx="6604000" cy="5334000"/>
          </a:xfrm>
          <a:prstGeom prst="rect">
            <a:avLst/>
          </a:prstGeom>
        </p:spPr>
        <p:txBody>
          <a:bodyPr/>
          <a:lstStyle/>
          <a:p>
            <a:pPr lvl="0"/>
            <a:endParaRPr lang="en-US" noProof="0"/>
          </a:p>
        </p:txBody>
      </p:sp>
      <p:sp>
        <p:nvSpPr>
          <p:cNvPr id="8" name="Text Placeholder 7"/>
          <p:cNvSpPr>
            <a:spLocks noGrp="1"/>
          </p:cNvSpPr>
          <p:nvPr>
            <p:ph type="body" sz="quarter" idx="13"/>
          </p:nvPr>
        </p:nvSpPr>
        <p:spPr>
          <a:xfrm>
            <a:off x="7315200" y="1905000"/>
            <a:ext cx="4470400" cy="990600"/>
          </a:xfrm>
          <a:prstGeom prst="rect">
            <a:avLst/>
          </a:prstGeom>
        </p:spPr>
        <p:txBody>
          <a:bodyPr/>
          <a:lstStyle>
            <a:lvl1pPr marL="0" indent="0" algn="ctr">
              <a:defRPr sz="2800">
                <a:solidFill>
                  <a:srgbClr val="39683E"/>
                </a:solidFill>
              </a:defRPr>
            </a:lvl1pPr>
            <a:lvl2pPr>
              <a:defRPr sz="1800"/>
            </a:lvl2pPr>
          </a:lstStyle>
          <a:p>
            <a:pPr lvl="0"/>
            <a:r>
              <a:rPr lang="en-US" dirty="0" smtClean="0"/>
              <a:t>Click to edit Master text styles</a:t>
            </a:r>
          </a:p>
        </p:txBody>
      </p:sp>
      <p:sp>
        <p:nvSpPr>
          <p:cNvPr id="10" name="Text Placeholder 9"/>
          <p:cNvSpPr>
            <a:spLocks noGrp="1"/>
          </p:cNvSpPr>
          <p:nvPr>
            <p:ph type="body" sz="quarter" idx="14"/>
          </p:nvPr>
        </p:nvSpPr>
        <p:spPr>
          <a:xfrm>
            <a:off x="7315200" y="2895600"/>
            <a:ext cx="4470400" cy="2362200"/>
          </a:xfrm>
          <a:prstGeom prst="rect">
            <a:avLst/>
          </a:prstGeom>
        </p:spPr>
        <p:txBody>
          <a:bodyPr/>
          <a:lstStyle>
            <a:lvl1pPr marL="342900" indent="-342900">
              <a:buFont typeface="Tahoma" pitchFamily="34" charset="0"/>
              <a:buChar char="–"/>
              <a:defRPr sz="2000">
                <a:solidFill>
                  <a:srgbClr val="717171"/>
                </a:solidFill>
              </a:defRPr>
            </a:lvl1pPr>
          </a:lstStyle>
          <a:p>
            <a:pPr lvl="0"/>
            <a:r>
              <a:rPr lang="en-US" dirty="0" smtClean="0"/>
              <a:t>Click to edit Master text styles</a:t>
            </a:r>
          </a:p>
        </p:txBody>
      </p:sp>
      <p:sp>
        <p:nvSpPr>
          <p:cNvPr id="7" name="Date Placeholder 21"/>
          <p:cNvSpPr>
            <a:spLocks noGrp="1"/>
          </p:cNvSpPr>
          <p:nvPr>
            <p:ph type="dt" sz="half" idx="15"/>
          </p:nvPr>
        </p:nvSpPr>
        <p:spPr/>
        <p:txBody>
          <a:bodyPr/>
          <a:lstStyle>
            <a:lvl1pPr>
              <a:defRPr/>
            </a:lvl1pPr>
          </a:lstStyle>
          <a:p>
            <a:pPr>
              <a:defRPr/>
            </a:pPr>
            <a:r>
              <a:rPr lang="en-US"/>
              <a:t>Date</a:t>
            </a:r>
          </a:p>
        </p:txBody>
      </p:sp>
      <p:sp>
        <p:nvSpPr>
          <p:cNvPr id="9" name="Slide Number Placeholder 23"/>
          <p:cNvSpPr>
            <a:spLocks noGrp="1"/>
          </p:cNvSpPr>
          <p:nvPr>
            <p:ph type="sldNum" sz="quarter" idx="16"/>
          </p:nvPr>
        </p:nvSpPr>
        <p:spPr>
          <a:xfrm>
            <a:off x="10837333" y="6470704"/>
            <a:ext cx="973667" cy="274320"/>
          </a:xfrm>
          <a:prstGeom prst="rect">
            <a:avLst/>
          </a:prstGeom>
        </p:spPr>
        <p:txBody>
          <a:bodyPr/>
          <a:lstStyle>
            <a:lvl1pPr>
              <a:defRPr/>
            </a:lvl1pPr>
          </a:lstStyle>
          <a:p>
            <a:pPr>
              <a:defRPr/>
            </a:pPr>
            <a:fld id="{D2F38E17-A169-4754-BDD3-4FEF2819C89E}" type="slidenum">
              <a:rPr lang="en-US"/>
              <a:pPr>
                <a:defRPr/>
              </a:pPr>
              <a:t>‹#›</a:t>
            </a:fld>
            <a:endParaRPr lang="en-US" dirty="0"/>
          </a:p>
        </p:txBody>
      </p:sp>
    </p:spTree>
    <p:extLst>
      <p:ext uri="{BB962C8B-B14F-4D97-AF65-F5344CB8AC3E}">
        <p14:creationId xmlns:p14="http://schemas.microsoft.com/office/powerpoint/2010/main" val="730767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a:prstGeom prst="rect">
            <a:avLst/>
          </a:prstGeom>
        </p:spPr>
        <p:txBody>
          <a:body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304800" y="990600"/>
            <a:ext cx="11582400" cy="54102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21"/>
          <p:cNvSpPr>
            <a:spLocks noGrp="1"/>
          </p:cNvSpPr>
          <p:nvPr>
            <p:ph type="dt" sz="half" idx="13"/>
          </p:nvPr>
        </p:nvSpPr>
        <p:spPr/>
        <p:txBody>
          <a:bodyPr/>
          <a:lstStyle>
            <a:lvl1pPr>
              <a:defRPr/>
            </a:lvl1pPr>
          </a:lstStyle>
          <a:p>
            <a:pPr>
              <a:defRPr/>
            </a:pPr>
            <a:r>
              <a:rPr lang="en-US"/>
              <a:t>Date</a:t>
            </a:r>
          </a:p>
        </p:txBody>
      </p:sp>
      <p:sp>
        <p:nvSpPr>
          <p:cNvPr id="5" name="Slide Number Placeholder 23"/>
          <p:cNvSpPr>
            <a:spLocks noGrp="1"/>
          </p:cNvSpPr>
          <p:nvPr>
            <p:ph type="sldNum" sz="quarter" idx="14"/>
          </p:nvPr>
        </p:nvSpPr>
        <p:spPr>
          <a:xfrm>
            <a:off x="10837333" y="6470704"/>
            <a:ext cx="973667" cy="274320"/>
          </a:xfrm>
          <a:prstGeom prst="rect">
            <a:avLst/>
          </a:prstGeom>
        </p:spPr>
        <p:txBody>
          <a:bodyPr/>
          <a:lstStyle>
            <a:lvl1pPr>
              <a:defRPr/>
            </a:lvl1pPr>
          </a:lstStyle>
          <a:p>
            <a:pPr>
              <a:defRPr/>
            </a:pPr>
            <a:fld id="{6CB0682F-AD5A-48A6-B1B7-B7AC7885359F}" type="slidenum">
              <a:rPr lang="en-US"/>
              <a:pPr>
                <a:defRPr/>
              </a:pPr>
              <a:t>‹#›</a:t>
            </a:fld>
            <a:endParaRPr lang="en-US" dirty="0"/>
          </a:p>
        </p:txBody>
      </p:sp>
    </p:spTree>
    <p:extLst>
      <p:ext uri="{BB962C8B-B14F-4D97-AF65-F5344CB8AC3E}">
        <p14:creationId xmlns:p14="http://schemas.microsoft.com/office/powerpoint/2010/main" val="256441560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Date Placeholder 21"/>
          <p:cNvSpPr>
            <a:spLocks noGrp="1"/>
          </p:cNvSpPr>
          <p:nvPr>
            <p:ph type="dt" sz="half" idx="2"/>
          </p:nvPr>
        </p:nvSpPr>
        <p:spPr>
          <a:xfrm>
            <a:off x="304800" y="6477000"/>
            <a:ext cx="2844800" cy="228600"/>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Tahoma" pitchFamily="34" charset="0"/>
                <a:cs typeface="Tahoma" pitchFamily="34" charset="0"/>
              </a:defRPr>
            </a:lvl1pPr>
          </a:lstStyle>
          <a:p>
            <a:pPr>
              <a:defRPr/>
            </a:pPr>
            <a:fld id="{9041E539-FE34-41E2-A04E-5E9A29F00556}" type="datetime1">
              <a:rPr lang="en-US"/>
              <a:pPr>
                <a:defRPr/>
              </a:pPr>
              <a:t>5/16/2019</a:t>
            </a:fld>
            <a:endParaRPr lang="en-US" dirty="0"/>
          </a:p>
        </p:txBody>
      </p:sp>
    </p:spTree>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955" r:id="rId7"/>
    <p:sldLayoutId id="2147483956" r:id="rId8"/>
    <p:sldLayoutId id="2147483957" r:id="rId9"/>
    <p:sldLayoutId id="2147483958" r:id="rId10"/>
  </p:sldLayoutIdLst>
  <p:hf hdr="0" ftr="0"/>
  <p:txStyles>
    <p:titleStyle>
      <a:lvl1pPr algn="l" rtl="0" eaLnBrk="1" fontAlgn="base" hangingPunct="1">
        <a:spcBef>
          <a:spcPct val="0"/>
        </a:spcBef>
        <a:spcAft>
          <a:spcPct val="0"/>
        </a:spcAft>
        <a:defRPr sz="3000" kern="1200">
          <a:solidFill>
            <a:srgbClr val="39683E"/>
          </a:solidFill>
          <a:latin typeface="Tahoma" pitchFamily="34" charset="0"/>
          <a:ea typeface="+mj-ea"/>
          <a:cs typeface="Tahoma" pitchFamily="34" charset="0"/>
        </a:defRPr>
      </a:lvl1pPr>
      <a:lvl2pPr algn="l" rtl="0" eaLnBrk="1" fontAlgn="base" hangingPunct="1">
        <a:spcBef>
          <a:spcPct val="0"/>
        </a:spcBef>
        <a:spcAft>
          <a:spcPct val="0"/>
        </a:spcAft>
        <a:defRPr sz="3000">
          <a:solidFill>
            <a:srgbClr val="39683E"/>
          </a:solidFill>
          <a:latin typeface="Tahoma" pitchFamily="34" charset="0"/>
          <a:cs typeface="Tahoma" pitchFamily="34" charset="0"/>
        </a:defRPr>
      </a:lvl2pPr>
      <a:lvl3pPr algn="l" rtl="0" eaLnBrk="1" fontAlgn="base" hangingPunct="1">
        <a:spcBef>
          <a:spcPct val="0"/>
        </a:spcBef>
        <a:spcAft>
          <a:spcPct val="0"/>
        </a:spcAft>
        <a:defRPr sz="3000">
          <a:solidFill>
            <a:srgbClr val="39683E"/>
          </a:solidFill>
          <a:latin typeface="Tahoma" pitchFamily="34" charset="0"/>
          <a:cs typeface="Tahoma" pitchFamily="34" charset="0"/>
        </a:defRPr>
      </a:lvl3pPr>
      <a:lvl4pPr algn="l" rtl="0" eaLnBrk="1" fontAlgn="base" hangingPunct="1">
        <a:spcBef>
          <a:spcPct val="0"/>
        </a:spcBef>
        <a:spcAft>
          <a:spcPct val="0"/>
        </a:spcAft>
        <a:defRPr sz="3000">
          <a:solidFill>
            <a:srgbClr val="39683E"/>
          </a:solidFill>
          <a:latin typeface="Tahoma" pitchFamily="34" charset="0"/>
          <a:cs typeface="Tahoma" pitchFamily="34" charset="0"/>
        </a:defRPr>
      </a:lvl4pPr>
      <a:lvl5pPr algn="l" rtl="0" eaLnBrk="1" fontAlgn="base" hangingPunct="1">
        <a:spcBef>
          <a:spcPct val="0"/>
        </a:spcBef>
        <a:spcAft>
          <a:spcPct val="0"/>
        </a:spcAft>
        <a:defRPr sz="3000">
          <a:solidFill>
            <a:srgbClr val="39683E"/>
          </a:solidFill>
          <a:latin typeface="Tahoma" pitchFamily="34" charset="0"/>
          <a:cs typeface="Tahoma" pitchFamily="34" charset="0"/>
        </a:defRPr>
      </a:lvl5pPr>
      <a:lvl6pPr marL="457200" algn="l" rtl="0" eaLnBrk="1" fontAlgn="base" hangingPunct="1">
        <a:spcBef>
          <a:spcPct val="0"/>
        </a:spcBef>
        <a:spcAft>
          <a:spcPct val="0"/>
        </a:spcAft>
        <a:defRPr sz="3800" b="1">
          <a:solidFill>
            <a:srgbClr val="39683E"/>
          </a:solidFill>
          <a:latin typeface="Myriad Pro" pitchFamily="34" charset="0"/>
        </a:defRPr>
      </a:lvl6pPr>
      <a:lvl7pPr marL="914400" algn="l" rtl="0" eaLnBrk="1" fontAlgn="base" hangingPunct="1">
        <a:spcBef>
          <a:spcPct val="0"/>
        </a:spcBef>
        <a:spcAft>
          <a:spcPct val="0"/>
        </a:spcAft>
        <a:defRPr sz="3800" b="1">
          <a:solidFill>
            <a:srgbClr val="39683E"/>
          </a:solidFill>
          <a:latin typeface="Myriad Pro" pitchFamily="34" charset="0"/>
        </a:defRPr>
      </a:lvl7pPr>
      <a:lvl8pPr marL="1371600" algn="l" rtl="0" eaLnBrk="1" fontAlgn="base" hangingPunct="1">
        <a:spcBef>
          <a:spcPct val="0"/>
        </a:spcBef>
        <a:spcAft>
          <a:spcPct val="0"/>
        </a:spcAft>
        <a:defRPr sz="3800" b="1">
          <a:solidFill>
            <a:srgbClr val="39683E"/>
          </a:solidFill>
          <a:latin typeface="Myriad Pro" pitchFamily="34" charset="0"/>
        </a:defRPr>
      </a:lvl8pPr>
      <a:lvl9pPr marL="1828800" algn="l" rtl="0" eaLnBrk="1" fontAlgn="base" hangingPunct="1">
        <a:spcBef>
          <a:spcPct val="0"/>
        </a:spcBef>
        <a:spcAft>
          <a:spcPct val="0"/>
        </a:spcAft>
        <a:defRPr sz="3800" b="1">
          <a:solidFill>
            <a:srgbClr val="39683E"/>
          </a:solidFill>
          <a:latin typeface="Myriad Pro" pitchFamily="34" charset="0"/>
        </a:defRPr>
      </a:lvl9pPr>
    </p:titleStyle>
    <p:bodyStyle>
      <a:lvl1pPr marL="342900" indent="-342900" algn="l" rtl="0" eaLnBrk="1" fontAlgn="base" hangingPunct="1">
        <a:spcBef>
          <a:spcPct val="0"/>
        </a:spcBef>
        <a:spcAft>
          <a:spcPct val="0"/>
        </a:spcAft>
        <a:buFont typeface="Arial" pitchFamily="34" charset="0"/>
        <a:defRPr sz="32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Date Placeholder 21"/>
          <p:cNvSpPr>
            <a:spLocks noGrp="1"/>
          </p:cNvSpPr>
          <p:nvPr>
            <p:ph type="dt" sz="half" idx="2"/>
          </p:nvPr>
        </p:nvSpPr>
        <p:spPr>
          <a:xfrm>
            <a:off x="304800" y="6477000"/>
            <a:ext cx="2844800" cy="228600"/>
          </a:xfrm>
          <a:prstGeom prst="rect">
            <a:avLst/>
          </a:prstGeom>
        </p:spPr>
        <p:txBody>
          <a:bodyPr vert="horz" lIns="91440" tIns="45720" rIns="91440" bIns="45720" rtlCol="0" anchor="ctr"/>
          <a:lstStyle>
            <a:lvl1pPr algn="l" fontAlgn="auto">
              <a:spcBef>
                <a:spcPts val="0"/>
              </a:spcBef>
              <a:spcAft>
                <a:spcPts val="0"/>
              </a:spcAft>
              <a:defRPr sz="1200">
                <a:solidFill>
                  <a:srgbClr val="717171"/>
                </a:solidFill>
                <a:latin typeface="Tahoma" pitchFamily="34" charset="0"/>
                <a:cs typeface="Tahoma" pitchFamily="34" charset="0"/>
              </a:defRPr>
            </a:lvl1pPr>
          </a:lstStyle>
          <a:p>
            <a:pPr>
              <a:defRPr/>
            </a:pPr>
            <a:r>
              <a:rPr lang="en-US"/>
              <a:t>Date</a:t>
            </a:r>
          </a:p>
        </p:txBody>
      </p:sp>
      <p:sp>
        <p:nvSpPr>
          <p:cNvPr id="24" name="Slide Number Placeholder 23"/>
          <p:cNvSpPr>
            <a:spLocks noGrp="1"/>
          </p:cNvSpPr>
          <p:nvPr>
            <p:ph type="sldNum" sz="quarter" idx="4"/>
          </p:nvPr>
        </p:nvSpPr>
        <p:spPr>
          <a:xfrm>
            <a:off x="9042400" y="6477000"/>
            <a:ext cx="2844800" cy="228600"/>
          </a:xfrm>
          <a:prstGeom prst="rect">
            <a:avLst/>
          </a:prstGeom>
        </p:spPr>
        <p:txBody>
          <a:bodyPr vert="horz" lIns="91440" tIns="45720" rIns="91440" bIns="45720" rtlCol="0" anchor="ctr"/>
          <a:lstStyle>
            <a:lvl1pPr algn="r" fontAlgn="auto">
              <a:spcBef>
                <a:spcPts val="0"/>
              </a:spcBef>
              <a:spcAft>
                <a:spcPts val="0"/>
              </a:spcAft>
              <a:defRPr sz="1200">
                <a:solidFill>
                  <a:srgbClr val="717171"/>
                </a:solidFill>
                <a:latin typeface="Tahoma" pitchFamily="34" charset="0"/>
                <a:cs typeface="Tahoma" pitchFamily="34" charset="0"/>
              </a:defRPr>
            </a:lvl1pPr>
          </a:lstStyle>
          <a:p>
            <a:pPr>
              <a:defRPr/>
            </a:pPr>
            <a:fld id="{BE71E2C8-3878-4FCA-9CEC-C9707602C778}" type="slidenum">
              <a:rPr lang="en-US"/>
              <a:pPr>
                <a:defRPr/>
              </a:pPr>
              <a:t>‹#›</a:t>
            </a:fld>
            <a:endParaRPr lang="en-US" dirty="0"/>
          </a:p>
        </p:txBody>
      </p:sp>
      <p:sp>
        <p:nvSpPr>
          <p:cNvPr id="2052" name="Text Placeholder 2"/>
          <p:cNvSpPr>
            <a:spLocks noGrp="1"/>
          </p:cNvSpPr>
          <p:nvPr>
            <p:ph type="body" idx="1"/>
          </p:nvPr>
        </p:nvSpPr>
        <p:spPr bwMode="auto">
          <a:xfrm>
            <a:off x="406400" y="1143000"/>
            <a:ext cx="113792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p:txBody>
      </p:sp>
      <p:sp>
        <p:nvSpPr>
          <p:cNvPr id="18" name="Line 7"/>
          <p:cNvSpPr>
            <a:spLocks noChangeShapeType="1"/>
          </p:cNvSpPr>
          <p:nvPr/>
        </p:nvSpPr>
        <p:spPr bwMode="auto">
          <a:xfrm>
            <a:off x="406400" y="6477000"/>
            <a:ext cx="11379200" cy="0"/>
          </a:xfrm>
          <a:prstGeom prst="line">
            <a:avLst/>
          </a:prstGeom>
          <a:noFill/>
          <a:ln w="12700">
            <a:solidFill>
              <a:srgbClr val="808080"/>
            </a:solidFill>
            <a:round/>
            <a:headEnd/>
            <a:tailEnd/>
          </a:ln>
        </p:spPr>
        <p:txBody>
          <a:bodyPr wrap="none" anchor="ctr"/>
          <a:lstStyle/>
          <a:p>
            <a:pPr eaLnBrk="0" hangingPunct="0">
              <a:defRPr/>
            </a:pPr>
            <a:endParaRPr lang="en-US" sz="2400">
              <a:solidFill>
                <a:srgbClr val="000000"/>
              </a:solidFill>
              <a:latin typeface="Arial" charset="0"/>
              <a:ea typeface="ＭＳ Ｐゴシック" pitchFamily="1" charset="-128"/>
            </a:endParaRPr>
          </a:p>
        </p:txBody>
      </p:sp>
      <p:sp>
        <p:nvSpPr>
          <p:cNvPr id="19" name="Line 8"/>
          <p:cNvSpPr>
            <a:spLocks noChangeShapeType="1"/>
          </p:cNvSpPr>
          <p:nvPr/>
        </p:nvSpPr>
        <p:spPr bwMode="auto">
          <a:xfrm>
            <a:off x="406400" y="838200"/>
            <a:ext cx="11338984" cy="0"/>
          </a:xfrm>
          <a:prstGeom prst="line">
            <a:avLst/>
          </a:prstGeom>
          <a:noFill/>
          <a:ln w="28575">
            <a:solidFill>
              <a:srgbClr val="065901"/>
            </a:solidFill>
            <a:round/>
            <a:headEnd/>
            <a:tailEnd/>
          </a:ln>
        </p:spPr>
        <p:txBody>
          <a:bodyPr wrap="none" anchor="ctr"/>
          <a:lstStyle/>
          <a:p>
            <a:pPr eaLnBrk="0" hangingPunct="0">
              <a:defRPr/>
            </a:pPr>
            <a:endParaRPr lang="en-US" sz="2400">
              <a:solidFill>
                <a:srgbClr val="000000"/>
              </a:solidFill>
              <a:latin typeface="Arial" charset="0"/>
              <a:ea typeface="ＭＳ Ｐゴシック" pitchFamily="1" charset="-128"/>
            </a:endParaRPr>
          </a:p>
        </p:txBody>
      </p:sp>
      <p:sp>
        <p:nvSpPr>
          <p:cNvPr id="2056" name="Title Placeholder 20"/>
          <p:cNvSpPr>
            <a:spLocks noGrp="1"/>
          </p:cNvSpPr>
          <p:nvPr>
            <p:ph type="title"/>
          </p:nvPr>
        </p:nvSpPr>
        <p:spPr bwMode="auto">
          <a:xfrm>
            <a:off x="304800" y="350838"/>
            <a:ext cx="109728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pic>
        <p:nvPicPr>
          <p:cNvPr id="9" name="Picture 8" descr="Academy-of-Nutrition-and-Dietetics.jpg"/>
          <p:cNvPicPr>
            <a:picLocks noChangeAspect="1"/>
          </p:cNvPicPr>
          <p:nvPr userDrawn="1"/>
        </p:nvPicPr>
        <p:blipFill>
          <a:blip r:embed="rId12" cstate="print"/>
          <a:stretch>
            <a:fillRect/>
          </a:stretch>
        </p:blipFill>
        <p:spPr>
          <a:xfrm>
            <a:off x="8331200" y="228601"/>
            <a:ext cx="2899832" cy="377753"/>
          </a:xfrm>
          <a:prstGeom prst="rect">
            <a:avLst/>
          </a:prstGeom>
        </p:spPr>
      </p:pic>
    </p:spTree>
  </p:cSld>
  <p:clrMap bg1="lt1" tx1="dk1" bg2="lt2" tx2="dk2" accent1="accent1" accent2="accent2" accent3="accent3" accent4="accent4" accent5="accent5" accent6="accent6" hlink="hlink" folHlink="folHlink"/>
  <p:sldLayoutIdLst>
    <p:sldLayoutId id="2147483873" r:id="rId1"/>
    <p:sldLayoutId id="2147483875" r:id="rId2"/>
    <p:sldLayoutId id="2147483876" r:id="rId3"/>
    <p:sldLayoutId id="2147483877" r:id="rId4"/>
    <p:sldLayoutId id="2147483878" r:id="rId5"/>
    <p:sldLayoutId id="2147483889" r:id="rId6"/>
    <p:sldLayoutId id="2147484068" r:id="rId7"/>
    <p:sldLayoutId id="2147484069" r:id="rId8"/>
    <p:sldLayoutId id="2147484070" r:id="rId9"/>
    <p:sldLayoutId id="2147484071" r:id="rId10"/>
  </p:sldLayoutIdLst>
  <p:timing>
    <p:tnLst>
      <p:par>
        <p:cTn id="1" dur="indefinite" restart="never" nodeType="tmRoot"/>
      </p:par>
    </p:tnLst>
  </p:timing>
  <p:hf hdr="0" ftr="0" dt="0"/>
  <p:txStyles>
    <p:titleStyle>
      <a:lvl1pPr algn="l" rtl="0" eaLnBrk="0" fontAlgn="base" hangingPunct="0">
        <a:spcBef>
          <a:spcPct val="0"/>
        </a:spcBef>
        <a:spcAft>
          <a:spcPct val="0"/>
        </a:spcAft>
        <a:defRPr sz="3000" kern="1200">
          <a:solidFill>
            <a:srgbClr val="39683E"/>
          </a:solidFill>
          <a:latin typeface="Tahoma" pitchFamily="34" charset="0"/>
          <a:ea typeface="+mj-ea"/>
          <a:cs typeface="Tahoma" pitchFamily="34" charset="0"/>
        </a:defRPr>
      </a:lvl1pPr>
      <a:lvl2pPr algn="l" rtl="0" eaLnBrk="0" fontAlgn="base" hangingPunct="0">
        <a:spcBef>
          <a:spcPct val="0"/>
        </a:spcBef>
        <a:spcAft>
          <a:spcPct val="0"/>
        </a:spcAft>
        <a:defRPr sz="3000">
          <a:solidFill>
            <a:srgbClr val="39683E"/>
          </a:solidFill>
          <a:latin typeface="Tahoma" pitchFamily="34" charset="0"/>
          <a:cs typeface="Tahoma" pitchFamily="34" charset="0"/>
        </a:defRPr>
      </a:lvl2pPr>
      <a:lvl3pPr algn="l" rtl="0" eaLnBrk="0" fontAlgn="base" hangingPunct="0">
        <a:spcBef>
          <a:spcPct val="0"/>
        </a:spcBef>
        <a:spcAft>
          <a:spcPct val="0"/>
        </a:spcAft>
        <a:defRPr sz="3000">
          <a:solidFill>
            <a:srgbClr val="39683E"/>
          </a:solidFill>
          <a:latin typeface="Tahoma" pitchFamily="34" charset="0"/>
          <a:cs typeface="Tahoma" pitchFamily="34" charset="0"/>
        </a:defRPr>
      </a:lvl3pPr>
      <a:lvl4pPr algn="l" rtl="0" eaLnBrk="0" fontAlgn="base" hangingPunct="0">
        <a:spcBef>
          <a:spcPct val="0"/>
        </a:spcBef>
        <a:spcAft>
          <a:spcPct val="0"/>
        </a:spcAft>
        <a:defRPr sz="3000">
          <a:solidFill>
            <a:srgbClr val="39683E"/>
          </a:solidFill>
          <a:latin typeface="Tahoma" pitchFamily="34" charset="0"/>
          <a:cs typeface="Tahoma" pitchFamily="34" charset="0"/>
        </a:defRPr>
      </a:lvl4pPr>
      <a:lvl5pPr algn="l" rtl="0" eaLnBrk="0" fontAlgn="base" hangingPunct="0">
        <a:spcBef>
          <a:spcPct val="0"/>
        </a:spcBef>
        <a:spcAft>
          <a:spcPct val="0"/>
        </a:spcAft>
        <a:defRPr sz="3000">
          <a:solidFill>
            <a:srgbClr val="39683E"/>
          </a:solidFill>
          <a:latin typeface="Tahoma" pitchFamily="34" charset="0"/>
          <a:cs typeface="Tahoma" pitchFamily="34" charset="0"/>
        </a:defRPr>
      </a:lvl5pPr>
      <a:lvl6pPr marL="457200" algn="l" rtl="0" fontAlgn="base">
        <a:spcBef>
          <a:spcPct val="0"/>
        </a:spcBef>
        <a:spcAft>
          <a:spcPct val="0"/>
        </a:spcAft>
        <a:defRPr sz="3800" b="1">
          <a:solidFill>
            <a:srgbClr val="39683E"/>
          </a:solidFill>
          <a:latin typeface="Myriad Pro" pitchFamily="34" charset="0"/>
        </a:defRPr>
      </a:lvl6pPr>
      <a:lvl7pPr marL="914400" algn="l" rtl="0" fontAlgn="base">
        <a:spcBef>
          <a:spcPct val="0"/>
        </a:spcBef>
        <a:spcAft>
          <a:spcPct val="0"/>
        </a:spcAft>
        <a:defRPr sz="3800" b="1">
          <a:solidFill>
            <a:srgbClr val="39683E"/>
          </a:solidFill>
          <a:latin typeface="Myriad Pro" pitchFamily="34" charset="0"/>
        </a:defRPr>
      </a:lvl7pPr>
      <a:lvl8pPr marL="1371600" algn="l" rtl="0" fontAlgn="base">
        <a:spcBef>
          <a:spcPct val="0"/>
        </a:spcBef>
        <a:spcAft>
          <a:spcPct val="0"/>
        </a:spcAft>
        <a:defRPr sz="3800" b="1">
          <a:solidFill>
            <a:srgbClr val="39683E"/>
          </a:solidFill>
          <a:latin typeface="Myriad Pro" pitchFamily="34" charset="0"/>
        </a:defRPr>
      </a:lvl8pPr>
      <a:lvl9pPr marL="1828800" algn="l" rtl="0" fontAlgn="base">
        <a:spcBef>
          <a:spcPct val="0"/>
        </a:spcBef>
        <a:spcAft>
          <a:spcPct val="0"/>
        </a:spcAft>
        <a:defRPr sz="3800" b="1">
          <a:solidFill>
            <a:srgbClr val="39683E"/>
          </a:solidFill>
          <a:latin typeface="Myriad Pro" pitchFamily="34" charset="0"/>
        </a:defRPr>
      </a:lvl9pPr>
    </p:titleStyle>
    <p:bodyStyle>
      <a:lvl1pPr marL="342900" indent="-342900" algn="l" rtl="0" eaLnBrk="0" fontAlgn="base" hangingPunct="0">
        <a:spcBef>
          <a:spcPct val="0"/>
        </a:spcBef>
        <a:spcAft>
          <a:spcPct val="0"/>
        </a:spcAft>
        <a:buFont typeface="Arial" pitchFamily="34" charset="0"/>
        <a:defRPr sz="3200" kern="1200">
          <a:solidFill>
            <a:srgbClr val="39683E"/>
          </a:solidFill>
          <a:latin typeface="Tahoma" pitchFamily="34" charset="0"/>
          <a:ea typeface="+mn-ea"/>
          <a:cs typeface="Tahoma" pitchFamily="34" charset="0"/>
        </a:defRPr>
      </a:lvl1pPr>
      <a:lvl2pPr marL="801688" indent="-344488" algn="l" rtl="0" eaLnBrk="0" fontAlgn="base" hangingPunct="0">
        <a:spcBef>
          <a:spcPct val="0"/>
        </a:spcBef>
        <a:spcAft>
          <a:spcPct val="0"/>
        </a:spcAft>
        <a:buFont typeface="Arial" pitchFamily="34" charset="0"/>
        <a:buChar char="•"/>
        <a:defRPr sz="2800" kern="1200">
          <a:solidFill>
            <a:srgbClr val="717171"/>
          </a:solidFill>
          <a:latin typeface="Tahoma" pitchFamily="34" charset="0"/>
          <a:ea typeface="+mn-ea"/>
          <a:cs typeface="Tahoma" pitchFamily="34" charset="0"/>
        </a:defRPr>
      </a:lvl2pPr>
      <a:lvl3pPr marL="1258888" indent="-344488" algn="l" rtl="0" eaLnBrk="0" fontAlgn="base" hangingPunct="0">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0" fontAlgn="base" hangingPunct="0">
        <a:spcBef>
          <a:spcPct val="0"/>
        </a:spcBef>
        <a:spcAft>
          <a:spcPct val="0"/>
        </a:spcAft>
        <a:buFont typeface="Arial" pitchFamily="34" charset="0"/>
        <a:buChar char="•"/>
        <a:defRPr sz="2000" kern="1200">
          <a:solidFill>
            <a:srgbClr val="717171"/>
          </a:solidFill>
          <a:latin typeface="Tahoma" pitchFamily="34" charset="0"/>
          <a:ea typeface="+mn-ea"/>
          <a:cs typeface="Tahoma"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8" Type="http://schemas.openxmlformats.org/officeDocument/2006/relationships/hyperlink" Target="mailto:acend@eatright.org" TargetMode="External"/><Relationship Id="rId3" Type="http://schemas.openxmlformats.org/officeDocument/2006/relationships/hyperlink" Target="http://www.eatrightpro.org/" TargetMode="External"/><Relationship Id="rId7" Type="http://schemas.openxmlformats.org/officeDocument/2006/relationships/hyperlink" Target="http://www.eatrightacend.org/"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hyperlink" Target="http://www.eatrightstore.org/" TargetMode="External"/><Relationship Id="rId5" Type="http://schemas.openxmlformats.org/officeDocument/2006/relationships/hyperlink" Target="mailto:membership@eatright.org" TargetMode="External"/><Relationship Id="rId4" Type="http://schemas.openxmlformats.org/officeDocument/2006/relationships/hyperlink" Target="mailto:membership@Eatright.or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smtClean="0"/>
              <a:t>Making Dietetics Work for You!</a:t>
            </a:r>
            <a:endParaRPr lang="en-US" sz="3200" dirty="0"/>
          </a:p>
        </p:txBody>
      </p:sp>
      <p:sp>
        <p:nvSpPr>
          <p:cNvPr id="4" name="Date Placeholder 3"/>
          <p:cNvSpPr>
            <a:spLocks noGrp="1"/>
          </p:cNvSpPr>
          <p:nvPr>
            <p:ph type="dt" sz="half" idx="13"/>
          </p:nvPr>
        </p:nvSpPr>
        <p:spPr/>
        <p:txBody>
          <a:bodyPr/>
          <a:lstStyle/>
          <a:p>
            <a:pPr>
              <a:defRPr/>
            </a:pPr>
            <a:fld id="{7721192A-29E6-4039-BB76-CD3451D51777}" type="datetime1">
              <a:rPr lang="en-US" smtClean="0"/>
              <a:pPr>
                <a:defRPr/>
              </a:pPr>
              <a:t>5/16/2019</a:t>
            </a:fld>
            <a:endParaRPr lang="en-US" dirty="0"/>
          </a:p>
        </p:txBody>
      </p:sp>
      <p:pic>
        <p:nvPicPr>
          <p:cNvPr id="8" name="Content Placeholder 7"/>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1066800" y="1371600"/>
            <a:ext cx="6132513" cy="4084638"/>
          </a:xfrm>
          <a:effectLst>
            <a:outerShdw blurRad="152400" dist="139700" dir="2700000" algn="tl" rotWithShape="0">
              <a:prstClr val="black">
                <a:alpha val="35000"/>
              </a:prstClr>
            </a:outerShdw>
          </a:effectLst>
        </p:spPr>
      </p:pic>
      <p:pic>
        <p:nvPicPr>
          <p:cNvPr id="10" name="Picture 9"/>
          <p:cNvPicPr>
            <a:picLocks noChangeAspect="1"/>
          </p:cNvPicPr>
          <p:nvPr/>
        </p:nvPicPr>
        <p:blipFill>
          <a:blip r:embed="rId4"/>
          <a:stretch>
            <a:fillRect/>
          </a:stretch>
        </p:blipFill>
        <p:spPr>
          <a:xfrm>
            <a:off x="6934200" y="2819400"/>
            <a:ext cx="4552084" cy="3048000"/>
          </a:xfrm>
          <a:prstGeom prst="rect">
            <a:avLst/>
          </a:prstGeom>
          <a:effectLst>
            <a:outerShdw blurRad="177800" dist="139700" dir="2700000" algn="tl" rotWithShape="0">
              <a:prstClr val="black">
                <a:alpha val="33000"/>
              </a:prst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82040"/>
            <a:ext cx="8229600" cy="563562"/>
          </a:xfrm>
        </p:spPr>
        <p:txBody>
          <a:bodyPr>
            <a:noAutofit/>
          </a:bodyPr>
          <a:lstStyle/>
          <a:p>
            <a:r>
              <a:rPr lang="en-US" sz="3200" dirty="0"/>
              <a:t>Shaping Public Policy</a:t>
            </a:r>
          </a:p>
        </p:txBody>
      </p:sp>
      <p:sp>
        <p:nvSpPr>
          <p:cNvPr id="3" name="Content Placeholder 2"/>
          <p:cNvSpPr>
            <a:spLocks noGrp="1"/>
          </p:cNvSpPr>
          <p:nvPr>
            <p:ph sz="quarter" idx="12"/>
          </p:nvPr>
        </p:nvSpPr>
        <p:spPr/>
        <p:txBody>
          <a:bodyPr>
            <a:normAutofit/>
          </a:bodyPr>
          <a:lstStyle/>
          <a:p>
            <a:pPr marL="0" indent="0"/>
            <a:r>
              <a:rPr lang="en-US" sz="3400" b="1" dirty="0"/>
              <a:t>Taking Action By:</a:t>
            </a:r>
          </a:p>
          <a:p>
            <a:pPr marL="915988" lvl="1" indent="-457200"/>
            <a:r>
              <a:rPr lang="en-US" sz="2400" dirty="0"/>
              <a:t>Influencing the direction of legislation</a:t>
            </a:r>
          </a:p>
          <a:p>
            <a:pPr marL="915988" lvl="1" indent="-457200"/>
            <a:r>
              <a:rPr lang="en-US" sz="2400" dirty="0"/>
              <a:t>Testifying on Capitol Hill</a:t>
            </a:r>
          </a:p>
          <a:p>
            <a:pPr marL="915988" lvl="1" indent="-457200"/>
            <a:r>
              <a:rPr lang="en-US" sz="2400" dirty="0"/>
              <a:t>Developing grassroots advocacy</a:t>
            </a:r>
          </a:p>
          <a:p>
            <a:pPr marL="458788" lvl="1" indent="0">
              <a:buNone/>
            </a:pPr>
            <a:endParaRPr lang="en-US" sz="2400" dirty="0"/>
          </a:p>
          <a:p>
            <a:pPr marL="0" indent="0"/>
            <a:r>
              <a:rPr lang="en-US" sz="3400" b="1" dirty="0"/>
              <a:t>Policy Focus Areas:</a:t>
            </a:r>
          </a:p>
          <a:p>
            <a:pPr marL="915988" lvl="1" indent="-457200"/>
            <a:r>
              <a:rPr lang="en-US" sz="2400" dirty="0"/>
              <a:t>Disease prevention and treatment</a:t>
            </a:r>
          </a:p>
          <a:p>
            <a:pPr marL="915988" lvl="1" indent="-457200"/>
            <a:r>
              <a:rPr lang="en-US" sz="2400" dirty="0"/>
              <a:t>Lifecycle nutrition</a:t>
            </a:r>
          </a:p>
          <a:p>
            <a:pPr marL="915988" lvl="1" indent="-457200"/>
            <a:r>
              <a:rPr lang="en-US" sz="2400" dirty="0"/>
              <a:t>Healthy food systems and </a:t>
            </a:r>
          </a:p>
          <a:p>
            <a:pPr marL="458788" lvl="1" indent="0">
              <a:buNone/>
            </a:pPr>
            <a:r>
              <a:rPr lang="en-US" sz="2400" dirty="0"/>
              <a:t>     access</a:t>
            </a:r>
          </a:p>
          <a:p>
            <a:pPr marL="915988" lvl="1" indent="-457200"/>
            <a:r>
              <a:rPr lang="en-US" sz="2400" dirty="0"/>
              <a:t>Quality health care</a:t>
            </a:r>
          </a:p>
          <a:p>
            <a:pPr marL="458788" lvl="1" indent="0">
              <a:buNone/>
            </a:pPr>
            <a:endParaRPr lang="en-US" sz="2400" dirty="0"/>
          </a:p>
        </p:txBody>
      </p:sp>
      <p:sp>
        <p:nvSpPr>
          <p:cNvPr id="4" name="Slide Number Placeholder 3"/>
          <p:cNvSpPr>
            <a:spLocks noGrp="1"/>
          </p:cNvSpPr>
          <p:nvPr>
            <p:ph type="sldNum" sz="quarter" idx="14"/>
          </p:nvPr>
        </p:nvSpPr>
        <p:spPr/>
        <p:txBody>
          <a:bodyPr/>
          <a:lstStyle/>
          <a:p>
            <a:pPr>
              <a:defRPr/>
            </a:pPr>
            <a:fld id="{4C68C5F9-DB85-4714-B99C-90877E0D836D}" type="slidenum">
              <a:rPr lang="en-US" smtClean="0"/>
              <a:pPr>
                <a:defRPr/>
              </a:pPr>
              <a:t>10</a:t>
            </a:fld>
            <a:endParaRPr lang="en-US" dirty="0"/>
          </a:p>
        </p:txBody>
      </p:sp>
      <p:pic>
        <p:nvPicPr>
          <p:cNvPr id="5" name="Picture 3" descr="Capitol bldg final"/>
          <p:cNvPicPr>
            <a:picLocks noChangeAspect="1" noChangeArrowheads="1"/>
          </p:cNvPicPr>
          <p:nvPr/>
        </p:nvPicPr>
        <p:blipFill>
          <a:blip r:embed="rId3" cstate="print"/>
          <a:stretch>
            <a:fillRect/>
          </a:stretch>
        </p:blipFill>
        <p:spPr bwMode="auto">
          <a:xfrm>
            <a:off x="6647219" y="4038600"/>
            <a:ext cx="3317163" cy="211720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833516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BA299E0-390F-4E11-9577-EC09966F7A75}" type="slidenum">
              <a:rPr lang="en-US" smtClean="0"/>
              <a:pPr fontAlgn="base">
                <a:spcBef>
                  <a:spcPct val="0"/>
                </a:spcBef>
                <a:spcAft>
                  <a:spcPct val="0"/>
                </a:spcAft>
              </a:pPr>
              <a:t>11</a:t>
            </a:fld>
            <a:endParaRPr lang="en-US" smtClean="0"/>
          </a:p>
        </p:txBody>
      </p:sp>
      <p:sp>
        <p:nvSpPr>
          <p:cNvPr id="354307" name="Text Box 3"/>
          <p:cNvSpPr txBox="1">
            <a:spLocks noChangeArrowheads="1"/>
          </p:cNvSpPr>
          <p:nvPr/>
        </p:nvSpPr>
        <p:spPr bwMode="auto">
          <a:xfrm>
            <a:off x="2462213" y="4522111"/>
            <a:ext cx="7497762" cy="1384995"/>
          </a:xfrm>
          <a:prstGeom prst="rect">
            <a:avLst/>
          </a:prstGeom>
          <a:noFill/>
          <a:ln w="9525">
            <a:noFill/>
            <a:miter lim="800000"/>
            <a:headEnd/>
            <a:tailEnd/>
          </a:ln>
          <a:effectLst/>
        </p:spPr>
        <p:txBody>
          <a:bodyPr>
            <a:spAutoFit/>
          </a:bodyPr>
          <a:lstStyle/>
          <a:p>
            <a:pPr algn="ctr">
              <a:defRPr/>
            </a:pPr>
            <a:r>
              <a:rPr lang="en-US" sz="2800" dirty="0">
                <a:solidFill>
                  <a:srgbClr val="777777"/>
                </a:solidFill>
                <a:latin typeface="Tahoma" panose="020B0604030504040204" pitchFamily="34" charset="0"/>
                <a:ea typeface="Tahoma" panose="020B0604030504040204" pitchFamily="34" charset="0"/>
                <a:cs typeface="Tahoma" panose="020B0604030504040204" pitchFamily="34" charset="0"/>
              </a:rPr>
              <a:t>Food &amp; Nutrition Conference &amp; Expo (FNCE)</a:t>
            </a:r>
          </a:p>
          <a:p>
            <a:pPr algn="ctr">
              <a:defRPr/>
            </a:pPr>
            <a:r>
              <a:rPr lang="en-US" sz="2800" dirty="0" smtClean="0">
                <a:solidFill>
                  <a:srgbClr val="777777"/>
                </a:solidFill>
                <a:latin typeface="Tahoma" panose="020B0604030504040204" pitchFamily="34" charset="0"/>
                <a:ea typeface="Tahoma" panose="020B0604030504040204" pitchFamily="34" charset="0"/>
                <a:cs typeface="Tahoma" panose="020B0604030504040204" pitchFamily="34" charset="0"/>
              </a:rPr>
              <a:t>Philadelphia, PA</a:t>
            </a:r>
            <a:endParaRPr lang="en-US" sz="2800" dirty="0">
              <a:solidFill>
                <a:srgbClr val="777777"/>
              </a:solidFill>
              <a:latin typeface="Tahoma" panose="020B0604030504040204" pitchFamily="34" charset="0"/>
              <a:ea typeface="Tahoma" panose="020B0604030504040204" pitchFamily="34" charset="0"/>
              <a:cs typeface="Tahoma" panose="020B0604030504040204" pitchFamily="34" charset="0"/>
            </a:endParaRPr>
          </a:p>
          <a:p>
            <a:pPr algn="ctr">
              <a:defRPr/>
            </a:pPr>
            <a:r>
              <a:rPr lang="en-US" sz="2800" dirty="0">
                <a:solidFill>
                  <a:srgbClr val="777777"/>
                </a:solidFill>
                <a:latin typeface="Tahoma" panose="020B0604030504040204" pitchFamily="34" charset="0"/>
                <a:ea typeface="Tahoma" panose="020B0604030504040204" pitchFamily="34" charset="0"/>
                <a:cs typeface="Tahoma" panose="020B0604030504040204" pitchFamily="34" charset="0"/>
              </a:rPr>
              <a:t>October </a:t>
            </a:r>
            <a:r>
              <a:rPr lang="en-US" sz="2800" dirty="0" smtClean="0">
                <a:solidFill>
                  <a:srgbClr val="777777"/>
                </a:solidFill>
                <a:latin typeface="Tahoma" panose="020B0604030504040204" pitchFamily="34" charset="0"/>
                <a:ea typeface="Tahoma" panose="020B0604030504040204" pitchFamily="34" charset="0"/>
                <a:cs typeface="Tahoma" panose="020B0604030504040204" pitchFamily="34" charset="0"/>
              </a:rPr>
              <a:t>26-29, 2019</a:t>
            </a:r>
            <a:endParaRPr lang="en-US" sz="2800" dirty="0">
              <a:solidFill>
                <a:srgbClr val="777777"/>
              </a:solidFill>
              <a:latin typeface="Tahoma" panose="020B0604030504040204" pitchFamily="34" charset="0"/>
              <a:ea typeface="Tahoma" panose="020B0604030504040204" pitchFamily="34" charset="0"/>
              <a:cs typeface="Tahoma" panose="020B0604030504040204" pitchFamily="34" charset="0"/>
            </a:endParaRPr>
          </a:p>
        </p:txBody>
      </p:sp>
      <p:pic>
        <p:nvPicPr>
          <p:cNvPr id="1028" name="Picture 4" descr="S:\FNCE 2012-Philadelphia\FNCE Photos\FNCE 12\Expo Hall\Show Floor\AR1_362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1179844">
            <a:off x="2118697" y="1399318"/>
            <a:ext cx="3731866" cy="2483972"/>
          </a:xfrm>
          <a:prstGeom prst="rect">
            <a:avLst/>
          </a:prstGeom>
          <a:ln>
            <a:noFill/>
          </a:ln>
          <a:effectLst>
            <a:outerShdw blurRad="292100" dist="139700" dir="2700000" algn="tl" rotWithShape="0">
              <a:srgbClr val="333333">
                <a:alpha val="65000"/>
              </a:srgbClr>
            </a:outerShdw>
          </a:effectLst>
        </p:spPr>
      </p:pic>
      <p:pic>
        <p:nvPicPr>
          <p:cNvPr id="1030" name="Picture 6" descr="S:\FNCE 2012-Philadelphia\FNCE Photos\FNCE 12\Gala &amp; Reception\AR1_404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03009">
            <a:off x="6604099" y="1533341"/>
            <a:ext cx="3680260" cy="2448619"/>
          </a:xfrm>
          <a:prstGeom prst="rect">
            <a:avLst/>
          </a:prstGeom>
          <a:ln>
            <a:noFill/>
          </a:ln>
          <a:effectLst>
            <a:outerShdw blurRad="292100" dist="139700" dir="2700000" algn="tl" rotWithShape="0">
              <a:srgbClr val="333333">
                <a:alpha val="65000"/>
              </a:srgbClr>
            </a:outerShdw>
          </a:effectLst>
        </p:spPr>
      </p:pic>
      <p:sp>
        <p:nvSpPr>
          <p:cNvPr id="7" name="Rectangle 8"/>
          <p:cNvSpPr>
            <a:spLocks noChangeArrowheads="1"/>
          </p:cNvSpPr>
          <p:nvPr/>
        </p:nvSpPr>
        <p:spPr bwMode="auto">
          <a:xfrm>
            <a:off x="381000" y="187445"/>
            <a:ext cx="4338637" cy="584775"/>
          </a:xfrm>
          <a:prstGeom prst="rect">
            <a:avLst/>
          </a:prstGeom>
          <a:noFill/>
          <a:ln w="9525">
            <a:noFill/>
            <a:miter lim="800000"/>
            <a:headEnd/>
            <a:tailEnd/>
          </a:ln>
        </p:spPr>
        <p:txBody>
          <a:bodyPr wrap="square">
            <a:spAutoFit/>
          </a:bodyPr>
          <a:lstStyle/>
          <a:p>
            <a:r>
              <a:rPr lang="en-US" sz="3200" dirty="0">
                <a:solidFill>
                  <a:srgbClr val="39683E"/>
                </a:solidFill>
                <a:latin typeface="Tahoma" panose="020B0604030504040204" pitchFamily="34" charset="0"/>
                <a:ea typeface="Tahoma" panose="020B0604030504040204" pitchFamily="34" charset="0"/>
                <a:cs typeface="Tahoma" panose="020B0604030504040204" pitchFamily="34" charset="0"/>
              </a:rPr>
              <a:t>FNCE</a:t>
            </a:r>
            <a:endParaRPr lang="en-US" sz="3200" dirty="0">
              <a:solidFill>
                <a:srgbClr val="39683E"/>
              </a:solidFill>
            </a:endParaRPr>
          </a:p>
        </p:txBody>
      </p:sp>
    </p:spTree>
    <p:extLst>
      <p:ext uri="{BB962C8B-B14F-4D97-AF65-F5344CB8AC3E}">
        <p14:creationId xmlns:p14="http://schemas.microsoft.com/office/powerpoint/2010/main" val="27814399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958" y="228600"/>
            <a:ext cx="4628241" cy="563562"/>
          </a:xfrm>
        </p:spPr>
        <p:txBody>
          <a:bodyPr>
            <a:noAutofit/>
          </a:bodyPr>
          <a:lstStyle/>
          <a:p>
            <a:r>
              <a:rPr lang="en-US" sz="3200" dirty="0"/>
              <a:t>Making Connections</a:t>
            </a:r>
          </a:p>
        </p:txBody>
      </p:sp>
      <p:sp>
        <p:nvSpPr>
          <p:cNvPr id="3" name="Content Placeholder 2"/>
          <p:cNvSpPr>
            <a:spLocks noGrp="1"/>
          </p:cNvSpPr>
          <p:nvPr>
            <p:ph sz="quarter" idx="12"/>
          </p:nvPr>
        </p:nvSpPr>
        <p:spPr/>
        <p:txBody>
          <a:bodyPr>
            <a:normAutofit/>
          </a:bodyPr>
          <a:lstStyle/>
          <a:p>
            <a:pPr marL="0" indent="0">
              <a:spcBef>
                <a:spcPts val="600"/>
              </a:spcBef>
              <a:buClr>
                <a:srgbClr val="39683E"/>
              </a:buClr>
              <a:buSzPct val="75000"/>
              <a:tabLst>
                <a:tab pos="282575" algn="l"/>
              </a:tabLst>
              <a:defRPr/>
            </a:pPr>
            <a:r>
              <a:rPr lang="en-US" sz="3400" b="1" dirty="0"/>
              <a:t>Affiliate Dietetics Associations</a:t>
            </a:r>
          </a:p>
          <a:p>
            <a:pPr marL="915988" lvl="1" indent="-457200"/>
            <a:r>
              <a:rPr lang="en-US" sz="2400" dirty="0"/>
              <a:t>50 states, District of Columbia, Puerto Rico, American Overseas</a:t>
            </a:r>
          </a:p>
          <a:p>
            <a:pPr marL="915988" lvl="1" indent="-457200"/>
            <a:endParaRPr lang="en-US" sz="2400" dirty="0"/>
          </a:p>
          <a:p>
            <a:pPr marL="458788" lvl="1" indent="0">
              <a:buNone/>
            </a:pPr>
            <a:endParaRPr lang="en-US" sz="2400" dirty="0"/>
          </a:p>
          <a:p>
            <a:pPr marL="458788" lvl="1" indent="0">
              <a:buNone/>
            </a:pPr>
            <a:endParaRPr lang="en-US" sz="2400" dirty="0"/>
          </a:p>
          <a:p>
            <a:pPr marL="915988" lvl="1" indent="-457200"/>
            <a:endParaRPr lang="en-US" sz="2400" dirty="0"/>
          </a:p>
          <a:p>
            <a:pPr marL="0" indent="0">
              <a:spcBef>
                <a:spcPts val="600"/>
              </a:spcBef>
              <a:buClr>
                <a:srgbClr val="39683E"/>
              </a:buClr>
              <a:buSzPct val="75000"/>
              <a:tabLst>
                <a:tab pos="282575" algn="l"/>
              </a:tabLst>
              <a:defRPr/>
            </a:pPr>
            <a:r>
              <a:rPr lang="en-US" sz="3400" b="1" dirty="0"/>
              <a:t>Dietetic Practice Groups</a:t>
            </a:r>
            <a:endParaRPr lang="en-US" sz="3400" dirty="0"/>
          </a:p>
          <a:p>
            <a:pPr marL="915988" lvl="1" indent="-457200"/>
            <a:r>
              <a:rPr lang="en-US" sz="2400" dirty="0"/>
              <a:t>Professional Interests</a:t>
            </a:r>
          </a:p>
          <a:p>
            <a:pPr marL="0" indent="0">
              <a:spcBef>
                <a:spcPts val="600"/>
              </a:spcBef>
              <a:buClr>
                <a:srgbClr val="39683E"/>
              </a:buClr>
              <a:buSzPct val="75000"/>
              <a:tabLst>
                <a:tab pos="282575" algn="l"/>
              </a:tabLst>
              <a:defRPr/>
            </a:pPr>
            <a:r>
              <a:rPr lang="en-US" sz="3400" b="1" dirty="0"/>
              <a:t>Member Interest Groups</a:t>
            </a:r>
          </a:p>
          <a:p>
            <a:pPr marL="915988" lvl="1" indent="-457200"/>
            <a:r>
              <a:rPr lang="en-US" sz="2400" dirty="0" smtClean="0"/>
              <a:t>Common </a:t>
            </a:r>
            <a:r>
              <a:rPr lang="en-US" sz="2400" dirty="0"/>
              <a:t>Interests</a:t>
            </a:r>
            <a:endParaRPr lang="en-US" dirty="0"/>
          </a:p>
          <a:p>
            <a:pPr marL="915988" lvl="1" indent="-457200"/>
            <a:endParaRPr lang="en-US" dirty="0"/>
          </a:p>
        </p:txBody>
      </p:sp>
      <p:sp>
        <p:nvSpPr>
          <p:cNvPr id="4" name="Slide Number Placeholder 3"/>
          <p:cNvSpPr>
            <a:spLocks noGrp="1"/>
          </p:cNvSpPr>
          <p:nvPr>
            <p:ph type="sldNum" sz="quarter" idx="14"/>
          </p:nvPr>
        </p:nvSpPr>
        <p:spPr/>
        <p:txBody>
          <a:bodyPr/>
          <a:lstStyle/>
          <a:p>
            <a:pPr>
              <a:defRPr/>
            </a:pPr>
            <a:fld id="{4C68C5F9-DB85-4714-B99C-90877E0D836D}" type="slidenum">
              <a:rPr lang="en-US" smtClean="0"/>
              <a:pPr>
                <a:defRPr/>
              </a:pPr>
              <a:t>12</a:t>
            </a:fld>
            <a:endParaRPr lang="en-US" dirty="0"/>
          </a:p>
        </p:txBody>
      </p:sp>
      <p:pic>
        <p:nvPicPr>
          <p:cNvPr id="5" name="Picture 7"/>
          <p:cNvPicPr>
            <a:picLocks noChangeAspect="1" noChangeArrowheads="1"/>
          </p:cNvPicPr>
          <p:nvPr/>
        </p:nvPicPr>
        <p:blipFill>
          <a:blip r:embed="rId3" cstate="print"/>
          <a:srcRect l="25000" t="8466" r="62698" b="81940"/>
          <a:stretch>
            <a:fillRect/>
          </a:stretch>
        </p:blipFill>
        <p:spPr bwMode="auto">
          <a:xfrm>
            <a:off x="4058559" y="2254157"/>
            <a:ext cx="2556699" cy="1121649"/>
          </a:xfrm>
          <a:prstGeom prst="rect">
            <a:avLst/>
          </a:prstGeom>
          <a:noFill/>
          <a:ln w="9525">
            <a:noFill/>
            <a:miter lim="800000"/>
            <a:headEnd/>
            <a:tailEnd/>
          </a:ln>
        </p:spPr>
      </p:pic>
      <p:pic>
        <p:nvPicPr>
          <p:cNvPr id="6" name="Picture 8"/>
          <p:cNvPicPr>
            <a:picLocks noChangeAspect="1" noChangeArrowheads="1"/>
          </p:cNvPicPr>
          <p:nvPr/>
        </p:nvPicPr>
        <p:blipFill>
          <a:blip r:embed="rId4" cstate="print"/>
          <a:srcRect l="25000" t="19347" r="59444" b="53422"/>
          <a:stretch>
            <a:fillRect/>
          </a:stretch>
        </p:blipFill>
        <p:spPr bwMode="auto">
          <a:xfrm>
            <a:off x="7168765" y="2106603"/>
            <a:ext cx="1438778" cy="1416756"/>
          </a:xfrm>
          <a:prstGeom prst="rect">
            <a:avLst/>
          </a:prstGeom>
          <a:noFill/>
          <a:ln w="9525">
            <a:noFill/>
            <a:miter lim="800000"/>
            <a:headEnd/>
            <a:tailEnd/>
          </a:ln>
        </p:spPr>
      </p:pic>
    </p:spTree>
    <p:extLst>
      <p:ext uri="{BB962C8B-B14F-4D97-AF65-F5344CB8AC3E}">
        <p14:creationId xmlns:p14="http://schemas.microsoft.com/office/powerpoint/2010/main" val="28997256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4267200" cy="563562"/>
          </a:xfrm>
        </p:spPr>
        <p:txBody>
          <a:bodyPr>
            <a:noAutofit/>
          </a:bodyPr>
          <a:lstStyle/>
          <a:p>
            <a:r>
              <a:rPr lang="en-US" sz="3200" dirty="0"/>
              <a:t>Making Connections</a:t>
            </a:r>
          </a:p>
        </p:txBody>
      </p:sp>
      <p:sp>
        <p:nvSpPr>
          <p:cNvPr id="3" name="Content Placeholder 2"/>
          <p:cNvSpPr>
            <a:spLocks noGrp="1"/>
          </p:cNvSpPr>
          <p:nvPr>
            <p:ph sz="quarter" idx="12"/>
          </p:nvPr>
        </p:nvSpPr>
        <p:spPr/>
        <p:txBody>
          <a:bodyPr>
            <a:normAutofit/>
          </a:bodyPr>
          <a:lstStyle/>
          <a:p>
            <a:pPr marL="0" indent="0"/>
            <a:r>
              <a:rPr lang="en-US" sz="3400" b="1" dirty="0"/>
              <a:t>Dietetic Practice Groups</a:t>
            </a:r>
          </a:p>
          <a:p>
            <a:pPr marL="915988" lvl="1" indent="-457200"/>
            <a:r>
              <a:rPr lang="en-US" sz="2400" dirty="0"/>
              <a:t>Sports, Cardiovascular &amp; Wellness Nutrition</a:t>
            </a:r>
          </a:p>
          <a:p>
            <a:pPr marL="915988" lvl="1" indent="-457200"/>
            <a:r>
              <a:rPr lang="en-US" sz="2400" dirty="0"/>
              <a:t>Nutrition Education for the Public</a:t>
            </a:r>
          </a:p>
          <a:p>
            <a:pPr marL="915988" lvl="1" indent="-457200"/>
            <a:r>
              <a:rPr lang="en-US" sz="2400" dirty="0"/>
              <a:t>Vegetarian Nutrition</a:t>
            </a:r>
          </a:p>
          <a:p>
            <a:pPr marL="915988" lvl="1" indent="-457200"/>
            <a:r>
              <a:rPr lang="en-US" sz="2400" dirty="0"/>
              <a:t>Weight Management</a:t>
            </a:r>
            <a:endParaRPr lang="en-US" sz="2400" dirty="0">
              <a:solidFill>
                <a:srgbClr val="39683E"/>
              </a:solidFill>
            </a:endParaRPr>
          </a:p>
          <a:p>
            <a:pPr marL="458788" lvl="1" indent="0">
              <a:buNone/>
            </a:pPr>
            <a:endParaRPr lang="en-US" sz="2400" dirty="0"/>
          </a:p>
          <a:p>
            <a:pPr marL="0" indent="0">
              <a:spcBef>
                <a:spcPts val="600"/>
              </a:spcBef>
              <a:buClr>
                <a:srgbClr val="39683E"/>
              </a:buClr>
              <a:buSzPct val="75000"/>
              <a:tabLst>
                <a:tab pos="282575" algn="l"/>
              </a:tabLst>
              <a:defRPr/>
            </a:pPr>
            <a:r>
              <a:rPr lang="en-US" sz="3400" b="1" dirty="0"/>
              <a:t>Member Interest Groups</a:t>
            </a:r>
          </a:p>
          <a:p>
            <a:pPr marL="915988" lvl="1" indent="-457200"/>
            <a:r>
              <a:rPr lang="en-US" sz="2400" dirty="0"/>
              <a:t>Latinos and Hispanics in Dietetics and Nutrition</a:t>
            </a:r>
          </a:p>
          <a:p>
            <a:pPr marL="915988" lvl="1" indent="-457200"/>
            <a:r>
              <a:rPr lang="en-US" sz="2400" dirty="0" smtClean="0"/>
              <a:t>Cultures </a:t>
            </a:r>
            <a:r>
              <a:rPr lang="en-US" sz="2400" dirty="0"/>
              <a:t>of Gender and </a:t>
            </a:r>
            <a:r>
              <a:rPr lang="en-US" sz="2400" dirty="0" smtClean="0"/>
              <a:t>Age</a:t>
            </a:r>
          </a:p>
          <a:p>
            <a:pPr marL="915988" lvl="1" indent="-457200"/>
            <a:r>
              <a:rPr lang="en-US" sz="2400" dirty="0" smtClean="0"/>
              <a:t>National </a:t>
            </a:r>
            <a:r>
              <a:rPr lang="en-US" sz="2400" dirty="0"/>
              <a:t>Organization of Blacks in Dietetics and Nutrition</a:t>
            </a:r>
          </a:p>
          <a:p>
            <a:pPr marL="458788" lvl="1" indent="0">
              <a:buNone/>
            </a:pPr>
            <a:endParaRPr lang="en-US" dirty="0"/>
          </a:p>
        </p:txBody>
      </p:sp>
      <p:sp>
        <p:nvSpPr>
          <p:cNvPr id="4" name="Slide Number Placeholder 3"/>
          <p:cNvSpPr>
            <a:spLocks noGrp="1"/>
          </p:cNvSpPr>
          <p:nvPr>
            <p:ph type="sldNum" sz="quarter" idx="14"/>
          </p:nvPr>
        </p:nvSpPr>
        <p:spPr/>
        <p:txBody>
          <a:bodyPr/>
          <a:lstStyle/>
          <a:p>
            <a:pPr>
              <a:defRPr/>
            </a:pPr>
            <a:fld id="{4C68C5F9-DB85-4714-B99C-90877E0D836D}" type="slidenum">
              <a:rPr lang="en-US" smtClean="0"/>
              <a:pPr>
                <a:defRPr/>
              </a:pPr>
              <a:t>13</a:t>
            </a:fld>
            <a:endParaRPr lang="en-US" dirty="0"/>
          </a:p>
        </p:txBody>
      </p:sp>
    </p:spTree>
    <p:extLst>
      <p:ext uri="{BB962C8B-B14F-4D97-AF65-F5344CB8AC3E}">
        <p14:creationId xmlns:p14="http://schemas.microsoft.com/office/powerpoint/2010/main" val="8001630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8"/>
          <p:cNvSpPr>
            <a:spLocks noChangeArrowheads="1"/>
          </p:cNvSpPr>
          <p:nvPr/>
        </p:nvSpPr>
        <p:spPr bwMode="auto">
          <a:xfrm>
            <a:off x="381000" y="228600"/>
            <a:ext cx="4338637" cy="584775"/>
          </a:xfrm>
          <a:prstGeom prst="rect">
            <a:avLst/>
          </a:prstGeom>
          <a:noFill/>
          <a:ln w="9525">
            <a:noFill/>
            <a:miter lim="800000"/>
            <a:headEnd/>
            <a:tailEnd/>
          </a:ln>
        </p:spPr>
        <p:txBody>
          <a:bodyPr wrap="square">
            <a:spAutoFit/>
          </a:bodyPr>
          <a:lstStyle/>
          <a:p>
            <a:r>
              <a:rPr lang="en-US" sz="3200" dirty="0">
                <a:solidFill>
                  <a:srgbClr val="39683E"/>
                </a:solidFill>
                <a:latin typeface="Tahoma" panose="020B0604030504040204" pitchFamily="34" charset="0"/>
                <a:ea typeface="Tahoma" panose="020B0604030504040204" pitchFamily="34" charset="0"/>
                <a:cs typeface="Tahoma" panose="020B0604030504040204" pitchFamily="34" charset="0"/>
              </a:rPr>
              <a:t>Academy Members</a:t>
            </a:r>
          </a:p>
        </p:txBody>
      </p:sp>
      <p:sp>
        <p:nvSpPr>
          <p:cNvPr id="43013" name="Slide Number Placeholder 9"/>
          <p:cNvSpPr>
            <a:spLocks noGrp="1"/>
          </p:cNvSpPr>
          <p:nvPr>
            <p:ph type="sldNum" sz="quarter" idx="14"/>
          </p:nvPr>
        </p:nvSpPr>
        <p:spPr bwMode="auto">
          <a:xfrm>
            <a:off x="8472487" y="6164416"/>
            <a:ext cx="2133600" cy="228600"/>
          </a:xfrm>
          <a:noFill/>
          <a:ln>
            <a:miter lim="800000"/>
            <a:headEnd/>
            <a:tailEnd/>
          </a:ln>
        </p:spPr>
        <p:txBody>
          <a:bodyPr wrap="square" numCol="1" anchorCtr="0" compatLnSpc="1">
            <a:prstTxWarp prst="textNoShape">
              <a:avLst/>
            </a:prstTxWarp>
          </a:bodyPr>
          <a:lstStyle/>
          <a:p>
            <a:pPr fontAlgn="base">
              <a:spcBef>
                <a:spcPct val="0"/>
              </a:spcBef>
              <a:spcAft>
                <a:spcPct val="0"/>
              </a:spcAft>
            </a:pPr>
            <a:fld id="{A4D885F6-6745-4A4D-85CF-C8E381690CA2}" type="slidenum">
              <a:rPr lang="en-US" smtClean="0"/>
              <a:pPr fontAlgn="base">
                <a:spcBef>
                  <a:spcPct val="0"/>
                </a:spcBef>
                <a:spcAft>
                  <a:spcPct val="0"/>
                </a:spcAft>
              </a:pPr>
              <a:t>14</a:t>
            </a:fld>
            <a:endParaRPr lang="en-US" smtClean="0"/>
          </a:p>
        </p:txBody>
      </p:sp>
      <p:pic>
        <p:nvPicPr>
          <p:cNvPr id="8" name="Picture 1" descr="studentsco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676400"/>
            <a:ext cx="6400800" cy="40111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0038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563562"/>
          </a:xfrm>
        </p:spPr>
        <p:txBody>
          <a:bodyPr/>
          <a:lstStyle/>
          <a:p>
            <a:r>
              <a:rPr lang="en-US" sz="3200" dirty="0" smtClean="0"/>
              <a:t>Joining the Academy</a:t>
            </a:r>
            <a:endParaRPr lang="en-US" sz="3200" dirty="0"/>
          </a:p>
        </p:txBody>
      </p:sp>
      <p:sp>
        <p:nvSpPr>
          <p:cNvPr id="3" name="Content Placeholder 2"/>
          <p:cNvSpPr>
            <a:spLocks noGrp="1"/>
          </p:cNvSpPr>
          <p:nvPr>
            <p:ph sz="quarter" idx="12"/>
          </p:nvPr>
        </p:nvSpPr>
        <p:spPr/>
        <p:txBody>
          <a:bodyPr/>
          <a:lstStyle/>
          <a:p>
            <a:pPr marL="0" indent="0"/>
            <a:r>
              <a:rPr lang="en-US" sz="3400" b="1" dirty="0"/>
              <a:t>Students - $58</a:t>
            </a:r>
          </a:p>
          <a:p>
            <a:pPr marL="915988" lvl="1" indent="-457200"/>
            <a:r>
              <a:rPr lang="en-US" sz="2400" dirty="0"/>
              <a:t>Are you enrolled in an educational program approved by the Accreditation Council for Education in Nutrition and Dietetics (ACEND)?</a:t>
            </a:r>
          </a:p>
          <a:p>
            <a:pPr marL="458788" lvl="1" indent="0">
              <a:buNone/>
            </a:pPr>
            <a:endParaRPr lang="en-US" sz="2400" dirty="0"/>
          </a:p>
          <a:p>
            <a:pPr marL="915988" lvl="1" indent="-457200"/>
            <a:r>
              <a:rPr lang="en-US" sz="2400" dirty="0"/>
              <a:t>Do you intend to enroll in an educational program approved by the Accreditation Council for Education in Nutrition and Dietetics (ACEND)?</a:t>
            </a:r>
          </a:p>
          <a:p>
            <a:pPr marL="915988" lvl="1" indent="-457200"/>
            <a:endParaRPr lang="en-US" sz="2400" dirty="0"/>
          </a:p>
          <a:p>
            <a:pPr marL="915988" lvl="1" indent="-457200"/>
            <a:r>
              <a:rPr lang="en-US" sz="2400" dirty="0"/>
              <a:t>Are you enrolled in a master’s or doctoral program related to food, nutrition or dietetics?</a:t>
            </a:r>
          </a:p>
          <a:p>
            <a:pPr marL="0" indent="0"/>
            <a:endParaRPr lang="en-US" dirty="0"/>
          </a:p>
        </p:txBody>
      </p:sp>
      <p:sp>
        <p:nvSpPr>
          <p:cNvPr id="4" name="Slide Number Placeholder 3"/>
          <p:cNvSpPr>
            <a:spLocks noGrp="1"/>
          </p:cNvSpPr>
          <p:nvPr>
            <p:ph type="sldNum" sz="quarter" idx="14"/>
          </p:nvPr>
        </p:nvSpPr>
        <p:spPr/>
        <p:txBody>
          <a:bodyPr/>
          <a:lstStyle/>
          <a:p>
            <a:pPr>
              <a:defRPr/>
            </a:pPr>
            <a:fld id="{4C68C5F9-DB85-4714-B99C-90877E0D836D}" type="slidenum">
              <a:rPr lang="en-US" smtClean="0"/>
              <a:pPr>
                <a:defRPr/>
              </a:pPr>
              <a:t>15</a:t>
            </a:fld>
            <a:endParaRPr lang="en-US" dirty="0"/>
          </a:p>
        </p:txBody>
      </p:sp>
    </p:spTree>
    <p:extLst>
      <p:ext uri="{BB962C8B-B14F-4D97-AF65-F5344CB8AC3E}">
        <p14:creationId xmlns:p14="http://schemas.microsoft.com/office/powerpoint/2010/main" val="29508399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563562"/>
          </a:xfrm>
        </p:spPr>
        <p:txBody>
          <a:bodyPr/>
          <a:lstStyle/>
          <a:p>
            <a:r>
              <a:rPr lang="en-US" sz="3200" dirty="0" smtClean="0"/>
              <a:t>Joining the Academy</a:t>
            </a:r>
            <a:endParaRPr lang="en-US" sz="3200" dirty="0"/>
          </a:p>
        </p:txBody>
      </p:sp>
      <p:sp>
        <p:nvSpPr>
          <p:cNvPr id="3" name="Content Placeholder 2"/>
          <p:cNvSpPr>
            <a:spLocks noGrp="1"/>
          </p:cNvSpPr>
          <p:nvPr>
            <p:ph sz="quarter" idx="12"/>
          </p:nvPr>
        </p:nvSpPr>
        <p:spPr/>
        <p:txBody>
          <a:bodyPr/>
          <a:lstStyle/>
          <a:p>
            <a:pPr marL="0" indent="0"/>
            <a:r>
              <a:rPr lang="en-US" sz="3400" b="1" dirty="0"/>
              <a:t>Active - $234</a:t>
            </a:r>
          </a:p>
          <a:p>
            <a:pPr marL="915988" lvl="1" indent="-457200"/>
            <a:r>
              <a:rPr lang="en-US" sz="2400" dirty="0"/>
              <a:t>Do you hold a degree from a dietetics program accredited by the Accreditation Council for Education in Nutrition and Dietetics (ACEND)?</a:t>
            </a:r>
          </a:p>
          <a:p>
            <a:pPr marL="457200" indent="-457200">
              <a:buFont typeface="Arial" panose="020B0604020202020204" pitchFamily="34" charset="0"/>
              <a:buChar char="•"/>
            </a:pPr>
            <a:endParaRPr lang="en-US" sz="2400" dirty="0"/>
          </a:p>
          <a:p>
            <a:pPr marL="915988" lvl="1" indent="-457200"/>
            <a:r>
              <a:rPr lang="en-US" sz="2400" dirty="0"/>
              <a:t>Are you eligible to sit for the </a:t>
            </a:r>
            <a:r>
              <a:rPr lang="en-US" sz="2400" dirty="0" smtClean="0"/>
              <a:t>RDN </a:t>
            </a:r>
            <a:r>
              <a:rPr lang="en-US" sz="2400" dirty="0"/>
              <a:t>or </a:t>
            </a:r>
            <a:r>
              <a:rPr lang="en-US" sz="2400" dirty="0" smtClean="0"/>
              <a:t>NDTR </a:t>
            </a:r>
            <a:r>
              <a:rPr lang="en-US" sz="2400" dirty="0"/>
              <a:t>exam administered by the Commission on Dietetic Registration (CDR)?</a:t>
            </a:r>
          </a:p>
          <a:p>
            <a:pPr marL="457200" indent="-457200">
              <a:buFont typeface="Arial" panose="020B0604020202020204" pitchFamily="34" charset="0"/>
              <a:buChar char="•"/>
            </a:pPr>
            <a:endParaRPr lang="en-US" sz="2400" dirty="0"/>
          </a:p>
          <a:p>
            <a:pPr marL="915988" lvl="1" indent="-457200"/>
            <a:r>
              <a:rPr lang="en-US" sz="2400" dirty="0"/>
              <a:t>Do you hold a master’s or doctoral degree, and any one degree is in a dietetics related field?</a:t>
            </a:r>
          </a:p>
          <a:p>
            <a:pPr marL="0" indent="0"/>
            <a:endParaRPr lang="en-US" dirty="0"/>
          </a:p>
        </p:txBody>
      </p:sp>
      <p:sp>
        <p:nvSpPr>
          <p:cNvPr id="4" name="Slide Number Placeholder 3"/>
          <p:cNvSpPr>
            <a:spLocks noGrp="1"/>
          </p:cNvSpPr>
          <p:nvPr>
            <p:ph type="sldNum" sz="quarter" idx="14"/>
          </p:nvPr>
        </p:nvSpPr>
        <p:spPr/>
        <p:txBody>
          <a:bodyPr/>
          <a:lstStyle/>
          <a:p>
            <a:pPr>
              <a:defRPr/>
            </a:pPr>
            <a:fld id="{4C68C5F9-DB85-4714-B99C-90877E0D836D}" type="slidenum">
              <a:rPr lang="en-US" smtClean="0"/>
              <a:pPr>
                <a:defRPr/>
              </a:pPr>
              <a:t>16</a:t>
            </a:fld>
            <a:endParaRPr lang="en-US" dirty="0"/>
          </a:p>
        </p:txBody>
      </p:sp>
    </p:spTree>
    <p:extLst>
      <p:ext uri="{BB962C8B-B14F-4D97-AF65-F5344CB8AC3E}">
        <p14:creationId xmlns:p14="http://schemas.microsoft.com/office/powerpoint/2010/main" val="13490534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3"/>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EDE947F-2C72-48C7-9E3D-F53F430C24FB}" type="slidenum">
              <a:rPr lang="en-US" smtClean="0"/>
              <a:pPr fontAlgn="base">
                <a:spcBef>
                  <a:spcPct val="0"/>
                </a:spcBef>
                <a:spcAft>
                  <a:spcPct val="0"/>
                </a:spcAft>
              </a:pPr>
              <a:t>17</a:t>
            </a:fld>
            <a:endParaRPr lang="en-US" smtClean="0"/>
          </a:p>
        </p:txBody>
      </p:sp>
      <p:sp>
        <p:nvSpPr>
          <p:cNvPr id="50179" name="Title 1"/>
          <p:cNvSpPr>
            <a:spLocks noGrp="1"/>
          </p:cNvSpPr>
          <p:nvPr>
            <p:ph type="title" idx="4294967295"/>
          </p:nvPr>
        </p:nvSpPr>
        <p:spPr>
          <a:xfrm>
            <a:off x="457200" y="205813"/>
            <a:ext cx="8013700" cy="563562"/>
          </a:xfrm>
          <a:prstGeom prst="rect">
            <a:avLst/>
          </a:prstGeom>
        </p:spPr>
        <p:txBody>
          <a:bodyPr/>
          <a:lstStyle/>
          <a:p>
            <a:r>
              <a:rPr lang="en-US" sz="3200" dirty="0"/>
              <a:t>Student </a:t>
            </a:r>
            <a:r>
              <a:rPr lang="en-US" sz="3200" dirty="0" smtClean="0"/>
              <a:t>Members</a:t>
            </a:r>
          </a:p>
        </p:txBody>
      </p:sp>
      <p:pic>
        <p:nvPicPr>
          <p:cNvPr id="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621"/>
          <a:stretch/>
        </p:blipFill>
        <p:spPr bwMode="auto">
          <a:xfrm>
            <a:off x="1676400" y="1672384"/>
            <a:ext cx="3733800" cy="24097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cstate="screen">
            <a:lum bright="11000"/>
            <a:extLst>
              <a:ext uri="{28A0092B-C50C-407E-A947-70E740481C1C}">
                <a14:useLocalDpi xmlns:a14="http://schemas.microsoft.com/office/drawing/2010/main"/>
              </a:ext>
            </a:extLst>
          </a:blip>
          <a:srcRect/>
          <a:stretch>
            <a:fillRect/>
          </a:stretch>
        </p:blipFill>
        <p:spPr bwMode="auto">
          <a:xfrm>
            <a:off x="6614683" y="3200400"/>
            <a:ext cx="3712433" cy="24069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8786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563562"/>
          </a:xfrm>
        </p:spPr>
        <p:txBody>
          <a:bodyPr/>
          <a:lstStyle/>
          <a:p>
            <a:r>
              <a:rPr lang="en-US" dirty="0" smtClean="0"/>
              <a:t>Increase Your Knowledge</a:t>
            </a:r>
            <a:endParaRPr lang="en-US" dirty="0"/>
          </a:p>
        </p:txBody>
      </p:sp>
      <p:sp>
        <p:nvSpPr>
          <p:cNvPr id="3" name="Text Placeholder 2"/>
          <p:cNvSpPr>
            <a:spLocks noGrp="1"/>
          </p:cNvSpPr>
          <p:nvPr>
            <p:ph type="body" sz="quarter" idx="12"/>
          </p:nvPr>
        </p:nvSpPr>
        <p:spPr/>
        <p:txBody>
          <a:bodyPr/>
          <a:lstStyle/>
          <a:p>
            <a:pPr marL="0" indent="0"/>
            <a:r>
              <a:rPr lang="en-US" sz="3000" dirty="0"/>
              <a:t>Free subscriptions to the </a:t>
            </a:r>
            <a:r>
              <a:rPr lang="en-US" sz="3000" i="1" dirty="0"/>
              <a:t>Journal of the Academy of Nutrition and Dietetics </a:t>
            </a:r>
            <a:r>
              <a:rPr lang="en-US" sz="3000" dirty="0"/>
              <a:t>and </a:t>
            </a:r>
            <a:r>
              <a:rPr lang="en-US" sz="3000" i="1" dirty="0"/>
              <a:t>Food &amp; Nutrition Magazine.</a:t>
            </a:r>
          </a:p>
          <a:p>
            <a:pPr marL="457200" indent="-457200">
              <a:buFont typeface="Arial" panose="020B0604020202020204" pitchFamily="34" charset="0"/>
              <a:buChar char="•"/>
            </a:pPr>
            <a:endParaRPr lang="en-US" i="1" dirty="0"/>
          </a:p>
          <a:p>
            <a:pPr marL="457200" indent="-457200">
              <a:buFont typeface="Arial" panose="020B0604020202020204" pitchFamily="34" charset="0"/>
              <a:buChar char="•"/>
            </a:pPr>
            <a:endParaRPr lang="en-US" dirty="0"/>
          </a:p>
        </p:txBody>
      </p:sp>
      <p:sp>
        <p:nvSpPr>
          <p:cNvPr id="4" name="Slide Number Placeholder 3"/>
          <p:cNvSpPr>
            <a:spLocks noGrp="1"/>
          </p:cNvSpPr>
          <p:nvPr>
            <p:ph type="sldNum" sz="quarter" idx="14"/>
          </p:nvPr>
        </p:nvSpPr>
        <p:spPr/>
        <p:txBody>
          <a:bodyPr/>
          <a:lstStyle/>
          <a:p>
            <a:pPr>
              <a:defRPr/>
            </a:pPr>
            <a:fld id="{6CB0682F-AD5A-48A6-B1B7-B7AC7885359F}" type="slidenum">
              <a:rPr lang="en-US" smtClean="0"/>
              <a:pPr>
                <a:defRPr/>
              </a:pPr>
              <a:t>18</a:t>
            </a:fld>
            <a:endParaRPr lang="en-US" dirty="0"/>
          </a:p>
        </p:txBody>
      </p:sp>
      <p:pic>
        <p:nvPicPr>
          <p:cNvPr id="5" name="Picture 2" descr="ANDJ_November201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335766">
            <a:off x="7245464" y="2480862"/>
            <a:ext cx="2517575" cy="338127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l="5104" t="750" r="1710" b="809"/>
          <a:stretch/>
        </p:blipFill>
        <p:spPr>
          <a:xfrm rot="21038868">
            <a:off x="2541847" y="2490036"/>
            <a:ext cx="2617536" cy="336292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567090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3"/>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EDE947F-2C72-48C7-9E3D-F53F430C24FB}" type="slidenum">
              <a:rPr lang="en-US" smtClean="0"/>
              <a:pPr fontAlgn="base">
                <a:spcBef>
                  <a:spcPct val="0"/>
                </a:spcBef>
                <a:spcAft>
                  <a:spcPct val="0"/>
                </a:spcAft>
              </a:pPr>
              <a:t>19</a:t>
            </a:fld>
            <a:endParaRPr lang="en-US" smtClean="0"/>
          </a:p>
        </p:txBody>
      </p:sp>
      <p:sp>
        <p:nvSpPr>
          <p:cNvPr id="50179" name="Title 1"/>
          <p:cNvSpPr>
            <a:spLocks noGrp="1"/>
          </p:cNvSpPr>
          <p:nvPr>
            <p:ph type="title" idx="4294967295"/>
          </p:nvPr>
        </p:nvSpPr>
        <p:spPr>
          <a:xfrm>
            <a:off x="457200" y="249240"/>
            <a:ext cx="8013700" cy="563562"/>
          </a:xfrm>
          <a:prstGeom prst="rect">
            <a:avLst/>
          </a:prstGeom>
        </p:spPr>
        <p:txBody>
          <a:bodyPr/>
          <a:lstStyle/>
          <a:p>
            <a:r>
              <a:rPr lang="en-US" sz="3200" dirty="0" smtClean="0"/>
              <a:t>Jump Start Your Career</a:t>
            </a:r>
          </a:p>
        </p:txBody>
      </p:sp>
      <p:sp>
        <p:nvSpPr>
          <p:cNvPr id="6" name="Rectangle 5"/>
          <p:cNvSpPr/>
          <p:nvPr/>
        </p:nvSpPr>
        <p:spPr>
          <a:xfrm>
            <a:off x="3416300" y="2184400"/>
            <a:ext cx="5270500" cy="146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p:cNvPicPr>
            <a:picLocks noChangeAspect="1" noChangeArrowheads="1"/>
          </p:cNvPicPr>
          <p:nvPr/>
        </p:nvPicPr>
        <p:blipFill>
          <a:blip r:embed="rId3" cstate="print"/>
          <a:srcRect l="20003" t="26065" r="20798" b="14545"/>
          <a:stretch>
            <a:fillRect/>
          </a:stretch>
        </p:blipFill>
        <p:spPr bwMode="auto">
          <a:xfrm rot="21317514">
            <a:off x="1927749" y="1316804"/>
            <a:ext cx="4347041" cy="2725841"/>
          </a:xfrm>
          <a:prstGeom prst="rect">
            <a:avLst/>
          </a:prstGeom>
          <a:ln>
            <a:noFill/>
          </a:ln>
          <a:effectLst>
            <a:outerShdw blurRad="190500" algn="tl" rotWithShape="0">
              <a:srgbClr val="000000">
                <a:alpha val="70000"/>
              </a:srgbClr>
            </a:outerShdw>
          </a:effectLst>
        </p:spPr>
      </p:pic>
      <p:pic>
        <p:nvPicPr>
          <p:cNvPr id="50182" name="Picture 1"/>
          <p:cNvPicPr>
            <a:picLocks noChangeAspect="1" noChangeArrowheads="1"/>
          </p:cNvPicPr>
          <p:nvPr/>
        </p:nvPicPr>
        <p:blipFill>
          <a:blip r:embed="rId4" cstate="print"/>
          <a:srcRect l="24144" t="24271" r="24667" b="45880"/>
          <a:stretch>
            <a:fillRect/>
          </a:stretch>
        </p:blipFill>
        <p:spPr bwMode="auto">
          <a:xfrm rot="21343796">
            <a:off x="3229900" y="1572021"/>
            <a:ext cx="2727114" cy="894065"/>
          </a:xfrm>
          <a:prstGeom prst="rect">
            <a:avLst/>
          </a:prstGeom>
          <a:noFill/>
          <a:ln w="9525">
            <a:noFill/>
            <a:miter lim="800000"/>
            <a:headEnd/>
            <a:tailEnd/>
          </a:ln>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l="6214" t="735" r="1384" b="1"/>
          <a:stretch/>
        </p:blipFill>
        <p:spPr>
          <a:xfrm rot="573792">
            <a:off x="6448921" y="3111876"/>
            <a:ext cx="3725496" cy="272557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302777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13519"/>
            <a:ext cx="8229600" cy="563562"/>
          </a:xfrm>
        </p:spPr>
        <p:txBody>
          <a:bodyPr/>
          <a:lstStyle/>
          <a:p>
            <a:r>
              <a:rPr lang="en-US" sz="3200" dirty="0" smtClean="0"/>
              <a:t>Get to Know the Speaker</a:t>
            </a:r>
            <a:endParaRPr lang="en-US" sz="3200" dirty="0"/>
          </a:p>
        </p:txBody>
      </p:sp>
      <p:sp>
        <p:nvSpPr>
          <p:cNvPr id="9" name="Picture Placeholder 8"/>
          <p:cNvSpPr>
            <a:spLocks noGrp="1"/>
          </p:cNvSpPr>
          <p:nvPr>
            <p:ph type="pic" sz="quarter" idx="12"/>
          </p:nvPr>
        </p:nvSpPr>
        <p:spPr/>
      </p:sp>
      <p:sp>
        <p:nvSpPr>
          <p:cNvPr id="10" name="Text Placeholder 9"/>
          <p:cNvSpPr>
            <a:spLocks noGrp="1"/>
          </p:cNvSpPr>
          <p:nvPr>
            <p:ph type="body" sz="quarter" idx="13"/>
          </p:nvPr>
        </p:nvSpPr>
        <p:spPr/>
        <p:txBody>
          <a:bodyPr/>
          <a:lstStyle/>
          <a:p>
            <a:endParaRPr lang="en-US"/>
          </a:p>
        </p:txBody>
      </p:sp>
      <p:sp>
        <p:nvSpPr>
          <p:cNvPr id="11" name="Text Placeholder 10"/>
          <p:cNvSpPr>
            <a:spLocks noGrp="1"/>
          </p:cNvSpPr>
          <p:nvPr>
            <p:ph type="body" sz="quarter" idx="14"/>
          </p:nvPr>
        </p:nvSpPr>
        <p:spPr/>
        <p:txBody>
          <a:bodyPr/>
          <a:lstStyle/>
          <a:p>
            <a:endParaRPr lang="en-US"/>
          </a:p>
        </p:txBody>
      </p:sp>
      <p:sp>
        <p:nvSpPr>
          <p:cNvPr id="6" name="Slide Number Placeholder 5"/>
          <p:cNvSpPr>
            <a:spLocks noGrp="1"/>
          </p:cNvSpPr>
          <p:nvPr>
            <p:ph type="sldNum" sz="quarter" idx="16"/>
          </p:nvPr>
        </p:nvSpPr>
        <p:spPr/>
        <p:txBody>
          <a:bodyPr/>
          <a:lstStyle/>
          <a:p>
            <a:fld id="{D2F38E17-A169-4754-BDD3-4FEF2819C89E}" type="slidenum">
              <a:rPr lang="en-US" smtClean="0"/>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4"/>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A8AD63E-6341-4F0B-A68E-05263369D283}" type="slidenum">
              <a:rPr lang="en-US" smtClean="0"/>
              <a:pPr fontAlgn="base">
                <a:spcBef>
                  <a:spcPct val="0"/>
                </a:spcBef>
                <a:spcAft>
                  <a:spcPct val="0"/>
                </a:spcAft>
              </a:pPr>
              <a:t>20</a:t>
            </a:fld>
            <a:endParaRPr lang="en-US" smtClean="0"/>
          </a:p>
        </p:txBody>
      </p:sp>
      <p:sp>
        <p:nvSpPr>
          <p:cNvPr id="47107" name="Rectangle 2"/>
          <p:cNvSpPr>
            <a:spLocks noGrp="1" noChangeArrowheads="1"/>
          </p:cNvSpPr>
          <p:nvPr>
            <p:ph type="title" idx="4294967295"/>
          </p:nvPr>
        </p:nvSpPr>
        <p:spPr>
          <a:xfrm>
            <a:off x="465137" y="228600"/>
            <a:ext cx="6256338" cy="600075"/>
          </a:xfrm>
          <a:prstGeom prst="rect">
            <a:avLst/>
          </a:prstGeom>
        </p:spPr>
        <p:txBody>
          <a:bodyPr/>
          <a:lstStyle/>
          <a:p>
            <a:r>
              <a:rPr lang="en-US" sz="3200" dirty="0" smtClean="0"/>
              <a:t>Savings on Publications</a:t>
            </a:r>
          </a:p>
        </p:txBody>
      </p:sp>
      <p:sp>
        <p:nvSpPr>
          <p:cNvPr id="47108" name="Text Box 3"/>
          <p:cNvSpPr txBox="1">
            <a:spLocks noChangeArrowheads="1"/>
          </p:cNvSpPr>
          <p:nvPr/>
        </p:nvSpPr>
        <p:spPr bwMode="auto">
          <a:xfrm>
            <a:off x="6629400" y="3582988"/>
            <a:ext cx="184150" cy="369332"/>
          </a:xfrm>
          <a:prstGeom prst="rect">
            <a:avLst/>
          </a:prstGeom>
          <a:noFill/>
          <a:ln w="9525">
            <a:noFill/>
            <a:miter lim="800000"/>
            <a:headEnd/>
            <a:tailEnd/>
          </a:ln>
        </p:spPr>
        <p:txBody>
          <a:bodyPr>
            <a:spAutoFit/>
          </a:bodyPr>
          <a:lstStyle/>
          <a:p>
            <a:pPr algn="ctr">
              <a:spcBef>
                <a:spcPct val="50000"/>
              </a:spcBef>
            </a:pPr>
            <a:endParaRPr lang="en-US"/>
          </a:p>
        </p:txBody>
      </p:sp>
      <p:pic>
        <p:nvPicPr>
          <p:cNvPr id="2" name="Picture 1"/>
          <p:cNvPicPr>
            <a:picLocks noChangeAspect="1"/>
          </p:cNvPicPr>
          <p:nvPr/>
        </p:nvPicPr>
        <p:blipFill rotWithShape="1">
          <a:blip r:embed="rId3"/>
          <a:srcRect l="30921" t="9119" r="31579" b="45037"/>
          <a:stretch/>
        </p:blipFill>
        <p:spPr>
          <a:xfrm>
            <a:off x="1447800" y="1143000"/>
            <a:ext cx="5540595" cy="38100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654981">
            <a:off x="8338973" y="2681047"/>
            <a:ext cx="2040636" cy="29595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7096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1"/>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4F9D731-459E-4209-9260-EBCF998EDF36}" type="slidenum">
              <a:rPr lang="en-US" smtClean="0"/>
              <a:pPr fontAlgn="base">
                <a:spcBef>
                  <a:spcPct val="0"/>
                </a:spcBef>
                <a:spcAft>
                  <a:spcPct val="0"/>
                </a:spcAft>
              </a:pPr>
              <a:t>21</a:t>
            </a:fld>
            <a:endParaRPr lang="en-US" smtClean="0"/>
          </a:p>
        </p:txBody>
      </p:sp>
      <p:sp>
        <p:nvSpPr>
          <p:cNvPr id="61443" name="TextBox 2"/>
          <p:cNvSpPr txBox="1">
            <a:spLocks noChangeArrowheads="1"/>
          </p:cNvSpPr>
          <p:nvPr/>
        </p:nvSpPr>
        <p:spPr bwMode="auto">
          <a:xfrm>
            <a:off x="304800" y="267956"/>
            <a:ext cx="3936912" cy="584775"/>
          </a:xfrm>
          <a:prstGeom prst="rect">
            <a:avLst/>
          </a:prstGeom>
          <a:noFill/>
          <a:ln w="9525">
            <a:noFill/>
            <a:miter lim="800000"/>
            <a:headEnd/>
            <a:tailEnd/>
          </a:ln>
        </p:spPr>
        <p:txBody>
          <a:bodyPr wrap="none">
            <a:spAutoFit/>
          </a:bodyPr>
          <a:lstStyle/>
          <a:p>
            <a:pPr algn="ctr"/>
            <a:r>
              <a:rPr lang="en-US" sz="3200" dirty="0">
                <a:solidFill>
                  <a:srgbClr val="39683E"/>
                </a:solidFill>
              </a:rPr>
              <a:t>Learn </a:t>
            </a:r>
            <a:r>
              <a:rPr lang="en-US" sz="3200" dirty="0">
                <a:solidFill>
                  <a:srgbClr val="39683E"/>
                </a:solidFill>
                <a:latin typeface="Tahoma" panose="020B0604030504040204" pitchFamily="34" charset="0"/>
                <a:ea typeface="Tahoma" panose="020B0604030504040204" pitchFamily="34" charset="0"/>
                <a:cs typeface="Tahoma" panose="020B0604030504040204" pitchFamily="34" charset="0"/>
              </a:rPr>
              <a:t>more</a:t>
            </a:r>
            <a:r>
              <a:rPr lang="en-US" sz="3200" dirty="0">
                <a:solidFill>
                  <a:srgbClr val="39683E"/>
                </a:solidFill>
              </a:rPr>
              <a:t> and join!</a:t>
            </a:r>
          </a:p>
        </p:txBody>
      </p:sp>
      <p:sp>
        <p:nvSpPr>
          <p:cNvPr id="4" name="Rectangle 2"/>
          <p:cNvSpPr txBox="1">
            <a:spLocks noChangeArrowheads="1"/>
          </p:cNvSpPr>
          <p:nvPr/>
        </p:nvSpPr>
        <p:spPr>
          <a:xfrm>
            <a:off x="2063751" y="1041401"/>
            <a:ext cx="8150225" cy="1298575"/>
          </a:xfrm>
          <a:prstGeom prst="rect">
            <a:avLst/>
          </a:prstGeom>
        </p:spPr>
        <p:txBody>
          <a:bodyPr/>
          <a:lstStyle/>
          <a:p>
            <a:pPr algn="ctr" eaLnBrk="0" hangingPunct="0">
              <a:defRPr/>
            </a:pPr>
            <a:r>
              <a:rPr lang="en-US" sz="3000" dirty="0">
                <a:solidFill>
                  <a:srgbClr val="39683E"/>
                </a:solidFill>
                <a:latin typeface="Tahoma" panose="020B0604030504040204" pitchFamily="34" charset="0"/>
                <a:ea typeface="Tahoma" panose="020B0604030504040204" pitchFamily="34" charset="0"/>
                <a:cs typeface="Tahoma" panose="020B0604030504040204" pitchFamily="34" charset="0"/>
              </a:rPr>
              <a:t>Members are leading the future of dietetics</a:t>
            </a:r>
          </a:p>
        </p:txBody>
      </p:sp>
      <p:pic>
        <p:nvPicPr>
          <p:cNvPr id="2050" name="Picture 2" descr="S:\FNCE 2012-Philadelphia\FNCE Photos\FNCE 12\Student\Kids Eat Right\DSC_7119.JPG"/>
          <p:cNvPicPr>
            <a:picLocks noChangeAspect="1" noChangeArrowheads="1"/>
          </p:cNvPicPr>
          <p:nvPr/>
        </p:nvPicPr>
        <p:blipFill>
          <a:blip r:embed="rId3" cstate="print">
            <a:lum bright="10000" contrast="10000"/>
          </a:blip>
          <a:srcRect/>
          <a:stretch>
            <a:fillRect/>
          </a:stretch>
        </p:blipFill>
        <p:spPr bwMode="auto">
          <a:xfrm>
            <a:off x="3533776" y="4068764"/>
            <a:ext cx="5318125" cy="2033587"/>
          </a:xfrm>
          <a:prstGeom prst="rect">
            <a:avLst/>
          </a:prstGeom>
          <a:ln>
            <a:noFill/>
          </a:ln>
          <a:effectLst>
            <a:outerShdw blurRad="292100" dist="139700" dir="2700000" algn="tl" rotWithShape="0">
              <a:srgbClr val="333333">
                <a:alpha val="65000"/>
              </a:srgbClr>
            </a:outerShdw>
          </a:effectLst>
        </p:spPr>
      </p:pic>
      <p:pic>
        <p:nvPicPr>
          <p:cNvPr id="6" name="Picture 2" descr="S:\FNCE 2012-Philadelphia\FNCE Photos\FNCE 12\Expo Hall\Culinary Demos\DS6Q038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25839" y="1825625"/>
            <a:ext cx="5337175" cy="2019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09132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3"/>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10905E1-BAD6-4945-A797-8F3CFCC5861A}" type="slidenum">
              <a:rPr lang="en-US" smtClean="0"/>
              <a:pPr fontAlgn="base">
                <a:spcBef>
                  <a:spcPct val="0"/>
                </a:spcBef>
                <a:spcAft>
                  <a:spcPct val="0"/>
                </a:spcAft>
              </a:pPr>
              <a:t>22</a:t>
            </a:fld>
            <a:endParaRPr lang="en-US" smtClean="0"/>
          </a:p>
        </p:txBody>
      </p:sp>
      <p:sp>
        <p:nvSpPr>
          <p:cNvPr id="62468" name="Rectangle 3"/>
          <p:cNvSpPr>
            <a:spLocks noGrp="1" noChangeArrowheads="1"/>
          </p:cNvSpPr>
          <p:nvPr>
            <p:ph idx="4294967295"/>
          </p:nvPr>
        </p:nvSpPr>
        <p:spPr>
          <a:xfrm>
            <a:off x="1981200" y="1185679"/>
            <a:ext cx="8743950" cy="4967287"/>
          </a:xfrm>
          <a:prstGeom prst="rect">
            <a:avLst/>
          </a:prstGeom>
        </p:spPr>
        <p:txBody>
          <a:bodyPr>
            <a:normAutofit lnSpcReduction="10000"/>
          </a:bodyPr>
          <a:lstStyle/>
          <a:p>
            <a:pPr algn="ctr">
              <a:buSzPct val="75000"/>
            </a:pPr>
            <a:r>
              <a:rPr lang="en-US" sz="3000" b="1" dirty="0"/>
              <a:t>Academy of Nutrition and Dietetics</a:t>
            </a:r>
            <a:endParaRPr lang="en-US" sz="3000" dirty="0"/>
          </a:p>
          <a:p>
            <a:pPr algn="ctr">
              <a:buSzPct val="75000"/>
            </a:pPr>
            <a:r>
              <a:rPr lang="en-US" sz="3000" dirty="0"/>
              <a:t>Website: </a:t>
            </a:r>
            <a:r>
              <a:rPr lang="en-US" sz="3000" dirty="0">
                <a:hlinkClick r:id="rId3"/>
              </a:rPr>
              <a:t>www.eatrightPRO.org</a:t>
            </a:r>
            <a:r>
              <a:rPr lang="en-US" sz="3000" dirty="0"/>
              <a:t> </a:t>
            </a:r>
            <a:endParaRPr lang="en-US" sz="3000" dirty="0">
              <a:hlinkClick r:id="rId4"/>
            </a:endParaRPr>
          </a:p>
          <a:p>
            <a:pPr algn="ctr">
              <a:buSzPct val="75000"/>
            </a:pPr>
            <a:r>
              <a:rPr lang="en-US" sz="2800" dirty="0"/>
              <a:t>Email: </a:t>
            </a:r>
            <a:r>
              <a:rPr lang="en-US" sz="3000" dirty="0" smtClean="0">
                <a:hlinkClick r:id="rId5"/>
              </a:rPr>
              <a:t>membership@eatright.org</a:t>
            </a:r>
            <a:endParaRPr lang="en-US" sz="3000" dirty="0"/>
          </a:p>
          <a:p>
            <a:pPr algn="ctr">
              <a:buSzPct val="75000"/>
            </a:pPr>
            <a:endParaRPr lang="en-US" sz="3000" dirty="0"/>
          </a:p>
          <a:p>
            <a:pPr algn="ctr">
              <a:buSzPct val="75000"/>
            </a:pPr>
            <a:r>
              <a:rPr lang="en-US" sz="3000" b="1" dirty="0"/>
              <a:t>Academy Store</a:t>
            </a:r>
          </a:p>
          <a:p>
            <a:pPr algn="ctr">
              <a:buSzPct val="75000"/>
            </a:pPr>
            <a:r>
              <a:rPr lang="en-US" sz="3000" dirty="0">
                <a:hlinkClick r:id="rId6"/>
              </a:rPr>
              <a:t>www.eatrightSTORE.org</a:t>
            </a:r>
            <a:r>
              <a:rPr lang="en-US" sz="3000" dirty="0"/>
              <a:t> </a:t>
            </a:r>
          </a:p>
          <a:p>
            <a:pPr algn="ctr">
              <a:buSzPct val="75000"/>
            </a:pPr>
            <a:endParaRPr lang="en-US" sz="3000" dirty="0"/>
          </a:p>
          <a:p>
            <a:pPr algn="ctr">
              <a:buSzPct val="75000"/>
            </a:pPr>
            <a:r>
              <a:rPr lang="en-US" sz="3000" b="1" dirty="0"/>
              <a:t>Accreditation Council for Education in Nutrition and Dietetics (ACEND)</a:t>
            </a:r>
            <a:endParaRPr lang="en-US" sz="3000" dirty="0"/>
          </a:p>
          <a:p>
            <a:pPr algn="ctr">
              <a:buSzPct val="75000"/>
            </a:pPr>
            <a:r>
              <a:rPr lang="en-US" sz="3000" dirty="0"/>
              <a:t>Website: </a:t>
            </a:r>
            <a:r>
              <a:rPr lang="en-US" sz="3000" dirty="0">
                <a:hlinkClick r:id="rId7"/>
              </a:rPr>
              <a:t>www.eatrightACEND.org</a:t>
            </a:r>
            <a:r>
              <a:rPr lang="en-US" sz="3000" dirty="0"/>
              <a:t> </a:t>
            </a:r>
          </a:p>
          <a:p>
            <a:pPr algn="ctr">
              <a:buSzPct val="75000"/>
            </a:pPr>
            <a:r>
              <a:rPr lang="en-US" sz="3000" dirty="0"/>
              <a:t>Email: </a:t>
            </a:r>
            <a:r>
              <a:rPr lang="en-US" sz="3000" dirty="0">
                <a:hlinkClick r:id="rId8"/>
              </a:rPr>
              <a:t>acend@eatright.org</a:t>
            </a:r>
            <a:endParaRPr lang="en-US" sz="3000" dirty="0"/>
          </a:p>
          <a:p>
            <a:pPr algn="ctr">
              <a:buSzPct val="75000"/>
            </a:pPr>
            <a:endParaRPr lang="en-US" sz="3000" dirty="0"/>
          </a:p>
          <a:p>
            <a:pPr>
              <a:buClr>
                <a:srgbClr val="000066"/>
              </a:buClr>
              <a:buFont typeface="CommonBullets"/>
              <a:buNone/>
            </a:pPr>
            <a:endParaRPr lang="en-US" sz="3000" b="1" dirty="0"/>
          </a:p>
          <a:p>
            <a:pPr algn="ctr">
              <a:buClr>
                <a:srgbClr val="000066"/>
              </a:buClr>
              <a:buFont typeface="CommonBullets"/>
              <a:buNone/>
            </a:pPr>
            <a:endParaRPr lang="en-US" sz="3000" b="1" dirty="0"/>
          </a:p>
        </p:txBody>
      </p:sp>
      <p:sp>
        <p:nvSpPr>
          <p:cNvPr id="5" name="Title 1"/>
          <p:cNvSpPr txBox="1">
            <a:spLocks/>
          </p:cNvSpPr>
          <p:nvPr/>
        </p:nvSpPr>
        <p:spPr bwMode="auto">
          <a:xfrm>
            <a:off x="381000" y="298083"/>
            <a:ext cx="80137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kern="1200">
                <a:solidFill>
                  <a:srgbClr val="39683E"/>
                </a:solidFill>
                <a:latin typeface="Tahoma" pitchFamily="34" charset="0"/>
                <a:ea typeface="+mj-ea"/>
                <a:cs typeface="Tahoma" pitchFamily="34" charset="0"/>
              </a:defRPr>
            </a:lvl1pPr>
            <a:lvl2pPr algn="l" rtl="0" eaLnBrk="0" fontAlgn="base" hangingPunct="0">
              <a:spcBef>
                <a:spcPct val="0"/>
              </a:spcBef>
              <a:spcAft>
                <a:spcPct val="0"/>
              </a:spcAft>
              <a:defRPr sz="3000">
                <a:solidFill>
                  <a:srgbClr val="39683E"/>
                </a:solidFill>
                <a:latin typeface="Tahoma" pitchFamily="34" charset="0"/>
                <a:cs typeface="Tahoma" pitchFamily="34" charset="0"/>
              </a:defRPr>
            </a:lvl2pPr>
            <a:lvl3pPr algn="l" rtl="0" eaLnBrk="0" fontAlgn="base" hangingPunct="0">
              <a:spcBef>
                <a:spcPct val="0"/>
              </a:spcBef>
              <a:spcAft>
                <a:spcPct val="0"/>
              </a:spcAft>
              <a:defRPr sz="3000">
                <a:solidFill>
                  <a:srgbClr val="39683E"/>
                </a:solidFill>
                <a:latin typeface="Tahoma" pitchFamily="34" charset="0"/>
                <a:cs typeface="Tahoma" pitchFamily="34" charset="0"/>
              </a:defRPr>
            </a:lvl3pPr>
            <a:lvl4pPr algn="l" rtl="0" eaLnBrk="0" fontAlgn="base" hangingPunct="0">
              <a:spcBef>
                <a:spcPct val="0"/>
              </a:spcBef>
              <a:spcAft>
                <a:spcPct val="0"/>
              </a:spcAft>
              <a:defRPr sz="3000">
                <a:solidFill>
                  <a:srgbClr val="39683E"/>
                </a:solidFill>
                <a:latin typeface="Tahoma" pitchFamily="34" charset="0"/>
                <a:cs typeface="Tahoma" pitchFamily="34" charset="0"/>
              </a:defRPr>
            </a:lvl4pPr>
            <a:lvl5pPr algn="l" rtl="0" eaLnBrk="0" fontAlgn="base" hangingPunct="0">
              <a:spcBef>
                <a:spcPct val="0"/>
              </a:spcBef>
              <a:spcAft>
                <a:spcPct val="0"/>
              </a:spcAft>
              <a:defRPr sz="3000">
                <a:solidFill>
                  <a:srgbClr val="39683E"/>
                </a:solidFill>
                <a:latin typeface="Tahoma" pitchFamily="34" charset="0"/>
                <a:cs typeface="Tahoma" pitchFamily="34" charset="0"/>
              </a:defRPr>
            </a:lvl5pPr>
            <a:lvl6pPr marL="457200" algn="l" rtl="0" fontAlgn="base">
              <a:spcBef>
                <a:spcPct val="0"/>
              </a:spcBef>
              <a:spcAft>
                <a:spcPct val="0"/>
              </a:spcAft>
              <a:defRPr sz="3800" b="1">
                <a:solidFill>
                  <a:srgbClr val="39683E"/>
                </a:solidFill>
                <a:latin typeface="Myriad Pro" pitchFamily="34" charset="0"/>
              </a:defRPr>
            </a:lvl6pPr>
            <a:lvl7pPr marL="914400" algn="l" rtl="0" fontAlgn="base">
              <a:spcBef>
                <a:spcPct val="0"/>
              </a:spcBef>
              <a:spcAft>
                <a:spcPct val="0"/>
              </a:spcAft>
              <a:defRPr sz="3800" b="1">
                <a:solidFill>
                  <a:srgbClr val="39683E"/>
                </a:solidFill>
                <a:latin typeface="Myriad Pro" pitchFamily="34" charset="0"/>
              </a:defRPr>
            </a:lvl7pPr>
            <a:lvl8pPr marL="1371600" algn="l" rtl="0" fontAlgn="base">
              <a:spcBef>
                <a:spcPct val="0"/>
              </a:spcBef>
              <a:spcAft>
                <a:spcPct val="0"/>
              </a:spcAft>
              <a:defRPr sz="3800" b="1">
                <a:solidFill>
                  <a:srgbClr val="39683E"/>
                </a:solidFill>
                <a:latin typeface="Myriad Pro" pitchFamily="34" charset="0"/>
              </a:defRPr>
            </a:lvl8pPr>
            <a:lvl9pPr marL="1828800" algn="l" rtl="0" fontAlgn="base">
              <a:spcBef>
                <a:spcPct val="0"/>
              </a:spcBef>
              <a:spcAft>
                <a:spcPct val="0"/>
              </a:spcAft>
              <a:defRPr sz="3800" b="1">
                <a:solidFill>
                  <a:srgbClr val="39683E"/>
                </a:solidFill>
                <a:latin typeface="Myriad Pro" pitchFamily="34" charset="0"/>
              </a:defRPr>
            </a:lvl9pPr>
          </a:lstStyle>
          <a:p>
            <a:r>
              <a:rPr lang="en-US" sz="3200" dirty="0"/>
              <a:t>Academy Contact Information</a:t>
            </a:r>
          </a:p>
        </p:txBody>
      </p:sp>
    </p:spTree>
    <p:extLst>
      <p:ext uri="{BB962C8B-B14F-4D97-AF65-F5344CB8AC3E}">
        <p14:creationId xmlns:p14="http://schemas.microsoft.com/office/powerpoint/2010/main" val="28529267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1"/>
          <p:cNvSpPr>
            <a:spLocks noGrp="1"/>
          </p:cNvSpPr>
          <p:nvPr>
            <p:ph type="sldNum" sz="quarter" idx="11"/>
          </p:nvPr>
        </p:nvSpPr>
        <p:spPr bwMode="auto">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9E9045D3-1586-4934-A928-A0A8E1816332}" type="slidenum">
              <a:rPr lang="en-US" smtClean="0"/>
              <a:pPr fontAlgn="base">
                <a:spcBef>
                  <a:spcPct val="0"/>
                </a:spcBef>
                <a:spcAft>
                  <a:spcPct val="0"/>
                </a:spcAft>
              </a:pPr>
              <a:t>23</a:t>
            </a:fld>
            <a:endParaRPr lang="en-US" dirty="0" smtClean="0"/>
          </a:p>
        </p:txBody>
      </p:sp>
      <p:pic>
        <p:nvPicPr>
          <p:cNvPr id="63493" name="Picture 2" descr="S:\Organizational Identity\Photography\hands u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1" y="1676401"/>
            <a:ext cx="5737225" cy="3806825"/>
          </a:xfrm>
          <a:prstGeom prst="rect">
            <a:avLst/>
          </a:prstGeom>
          <a:noFill/>
          <a:ln w="9525">
            <a:noFill/>
            <a:miter lim="800000"/>
            <a:headEnd/>
            <a:tailEnd/>
          </a:ln>
        </p:spPr>
      </p:pic>
      <p:sp>
        <p:nvSpPr>
          <p:cNvPr id="6" name="Title 1"/>
          <p:cNvSpPr txBox="1">
            <a:spLocks/>
          </p:cNvSpPr>
          <p:nvPr/>
        </p:nvSpPr>
        <p:spPr bwMode="auto">
          <a:xfrm>
            <a:off x="315546" y="228600"/>
            <a:ext cx="80137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kern="1200">
                <a:solidFill>
                  <a:srgbClr val="39683E"/>
                </a:solidFill>
                <a:latin typeface="Tahoma" pitchFamily="34" charset="0"/>
                <a:ea typeface="+mj-ea"/>
                <a:cs typeface="Tahoma" pitchFamily="34" charset="0"/>
              </a:defRPr>
            </a:lvl1pPr>
            <a:lvl2pPr algn="l" rtl="0" eaLnBrk="0" fontAlgn="base" hangingPunct="0">
              <a:spcBef>
                <a:spcPct val="0"/>
              </a:spcBef>
              <a:spcAft>
                <a:spcPct val="0"/>
              </a:spcAft>
              <a:defRPr sz="3000">
                <a:solidFill>
                  <a:srgbClr val="39683E"/>
                </a:solidFill>
                <a:latin typeface="Tahoma" pitchFamily="34" charset="0"/>
                <a:cs typeface="Tahoma" pitchFamily="34" charset="0"/>
              </a:defRPr>
            </a:lvl2pPr>
            <a:lvl3pPr algn="l" rtl="0" eaLnBrk="0" fontAlgn="base" hangingPunct="0">
              <a:spcBef>
                <a:spcPct val="0"/>
              </a:spcBef>
              <a:spcAft>
                <a:spcPct val="0"/>
              </a:spcAft>
              <a:defRPr sz="3000">
                <a:solidFill>
                  <a:srgbClr val="39683E"/>
                </a:solidFill>
                <a:latin typeface="Tahoma" pitchFamily="34" charset="0"/>
                <a:cs typeface="Tahoma" pitchFamily="34" charset="0"/>
              </a:defRPr>
            </a:lvl3pPr>
            <a:lvl4pPr algn="l" rtl="0" eaLnBrk="0" fontAlgn="base" hangingPunct="0">
              <a:spcBef>
                <a:spcPct val="0"/>
              </a:spcBef>
              <a:spcAft>
                <a:spcPct val="0"/>
              </a:spcAft>
              <a:defRPr sz="3000">
                <a:solidFill>
                  <a:srgbClr val="39683E"/>
                </a:solidFill>
                <a:latin typeface="Tahoma" pitchFamily="34" charset="0"/>
                <a:cs typeface="Tahoma" pitchFamily="34" charset="0"/>
              </a:defRPr>
            </a:lvl4pPr>
            <a:lvl5pPr algn="l" rtl="0" eaLnBrk="0" fontAlgn="base" hangingPunct="0">
              <a:spcBef>
                <a:spcPct val="0"/>
              </a:spcBef>
              <a:spcAft>
                <a:spcPct val="0"/>
              </a:spcAft>
              <a:defRPr sz="3000">
                <a:solidFill>
                  <a:srgbClr val="39683E"/>
                </a:solidFill>
                <a:latin typeface="Tahoma" pitchFamily="34" charset="0"/>
                <a:cs typeface="Tahoma" pitchFamily="34" charset="0"/>
              </a:defRPr>
            </a:lvl5pPr>
            <a:lvl6pPr marL="457200" algn="l" rtl="0" fontAlgn="base">
              <a:spcBef>
                <a:spcPct val="0"/>
              </a:spcBef>
              <a:spcAft>
                <a:spcPct val="0"/>
              </a:spcAft>
              <a:defRPr sz="3800" b="1">
                <a:solidFill>
                  <a:srgbClr val="39683E"/>
                </a:solidFill>
                <a:latin typeface="Myriad Pro" pitchFamily="34" charset="0"/>
              </a:defRPr>
            </a:lvl6pPr>
            <a:lvl7pPr marL="914400" algn="l" rtl="0" fontAlgn="base">
              <a:spcBef>
                <a:spcPct val="0"/>
              </a:spcBef>
              <a:spcAft>
                <a:spcPct val="0"/>
              </a:spcAft>
              <a:defRPr sz="3800" b="1">
                <a:solidFill>
                  <a:srgbClr val="39683E"/>
                </a:solidFill>
                <a:latin typeface="Myriad Pro" pitchFamily="34" charset="0"/>
              </a:defRPr>
            </a:lvl7pPr>
            <a:lvl8pPr marL="1371600" algn="l" rtl="0" fontAlgn="base">
              <a:spcBef>
                <a:spcPct val="0"/>
              </a:spcBef>
              <a:spcAft>
                <a:spcPct val="0"/>
              </a:spcAft>
              <a:defRPr sz="3800" b="1">
                <a:solidFill>
                  <a:srgbClr val="39683E"/>
                </a:solidFill>
                <a:latin typeface="Myriad Pro" pitchFamily="34" charset="0"/>
              </a:defRPr>
            </a:lvl8pPr>
            <a:lvl9pPr marL="1828800" algn="l" rtl="0" fontAlgn="base">
              <a:spcBef>
                <a:spcPct val="0"/>
              </a:spcBef>
              <a:spcAft>
                <a:spcPct val="0"/>
              </a:spcAft>
              <a:defRPr sz="3800" b="1">
                <a:solidFill>
                  <a:srgbClr val="39683E"/>
                </a:solidFill>
                <a:latin typeface="Myriad Pro" pitchFamily="34" charset="0"/>
              </a:defRPr>
            </a:lvl9pPr>
          </a:lstStyle>
          <a:p>
            <a:r>
              <a:rPr lang="en-US" sz="3200" dirty="0"/>
              <a:t>Questions?</a:t>
            </a:r>
          </a:p>
        </p:txBody>
      </p:sp>
    </p:spTree>
    <p:extLst>
      <p:ext uri="{BB962C8B-B14F-4D97-AF65-F5344CB8AC3E}">
        <p14:creationId xmlns:p14="http://schemas.microsoft.com/office/powerpoint/2010/main" val="14907828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563562"/>
          </a:xfrm>
        </p:spPr>
        <p:txBody>
          <a:bodyPr/>
          <a:lstStyle/>
          <a:p>
            <a:r>
              <a:rPr lang="en-US" sz="3200" dirty="0" smtClean="0"/>
              <a:t>What is Dietetics?</a:t>
            </a:r>
            <a:endParaRPr lang="en-US" sz="3200" dirty="0"/>
          </a:p>
        </p:txBody>
      </p:sp>
      <p:sp>
        <p:nvSpPr>
          <p:cNvPr id="3" name="Text Placeholder 2"/>
          <p:cNvSpPr>
            <a:spLocks noGrp="1"/>
          </p:cNvSpPr>
          <p:nvPr>
            <p:ph type="body" sz="quarter" idx="12"/>
          </p:nvPr>
        </p:nvSpPr>
        <p:spPr/>
        <p:txBody>
          <a:bodyPr/>
          <a:lstStyle/>
          <a:p>
            <a:r>
              <a:rPr lang="en-US" dirty="0" smtClean="0"/>
              <a:t>Dietetics is the science and art of applying the principles of food and nutrition to health.</a:t>
            </a:r>
          </a:p>
          <a:p>
            <a:endParaRPr lang="en-US" dirty="0" smtClean="0"/>
          </a:p>
          <a:p>
            <a:r>
              <a:rPr lang="en-US" dirty="0" smtClean="0"/>
              <a:t>Those in the field include:</a:t>
            </a:r>
          </a:p>
          <a:p>
            <a:pPr marL="457200" indent="-457200">
              <a:buFont typeface="Arial" panose="020B0604020202020204" pitchFamily="34" charset="0"/>
              <a:buChar char="•"/>
            </a:pPr>
            <a:r>
              <a:rPr lang="en-US" sz="2500" b="1" dirty="0">
                <a:solidFill>
                  <a:srgbClr val="717171"/>
                </a:solidFill>
              </a:rPr>
              <a:t>Registered dietitian nutritionists (RDNs)</a:t>
            </a:r>
          </a:p>
          <a:p>
            <a:pPr marL="457200" indent="-457200">
              <a:buFont typeface="Arial" panose="020B0604020202020204" pitchFamily="34" charset="0"/>
              <a:buChar char="•"/>
            </a:pPr>
            <a:r>
              <a:rPr lang="en-US" sz="2500" b="1" dirty="0">
                <a:solidFill>
                  <a:srgbClr val="717171"/>
                </a:solidFill>
              </a:rPr>
              <a:t>Nutrition and dietetics technician, registered (NDTRs)</a:t>
            </a:r>
          </a:p>
        </p:txBody>
      </p:sp>
      <p:sp>
        <p:nvSpPr>
          <p:cNvPr id="4" name="Slide Number Placeholder 3"/>
          <p:cNvSpPr>
            <a:spLocks noGrp="1"/>
          </p:cNvSpPr>
          <p:nvPr>
            <p:ph type="sldNum" sz="quarter" idx="14"/>
          </p:nvPr>
        </p:nvSpPr>
        <p:spPr/>
        <p:txBody>
          <a:bodyPr/>
          <a:lstStyle/>
          <a:p>
            <a:pPr>
              <a:defRPr/>
            </a:pPr>
            <a:fld id="{6CB0682F-AD5A-48A6-B1B7-B7AC7885359F}" type="slidenum">
              <a:rPr lang="en-US" smtClean="0"/>
              <a:pPr>
                <a:defRPr/>
              </a:pPr>
              <a:t>3</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12329"/>
          </a:xfrm>
        </p:spPr>
        <p:txBody>
          <a:bodyPr>
            <a:noAutofit/>
          </a:bodyPr>
          <a:lstStyle/>
          <a:p>
            <a:r>
              <a:rPr lang="en-US" sz="3200" dirty="0" smtClean="0"/>
              <a:t>Why Dietetics?</a:t>
            </a:r>
            <a:endParaRPr lang="en-US" sz="3200" dirty="0"/>
          </a:p>
        </p:txBody>
      </p:sp>
      <p:sp>
        <p:nvSpPr>
          <p:cNvPr id="3" name="Text Placeholder 2"/>
          <p:cNvSpPr>
            <a:spLocks noGrp="1"/>
          </p:cNvSpPr>
          <p:nvPr>
            <p:ph type="body" sz="quarter" idx="12"/>
          </p:nvPr>
        </p:nvSpPr>
        <p:spPr/>
        <p:txBody>
          <a:bodyPr/>
          <a:lstStyle/>
          <a:p>
            <a:pPr marL="0" indent="0"/>
            <a:r>
              <a:rPr lang="en-US" dirty="0" smtClean="0"/>
              <a:t>Here are a couple reasons to consider entering this line of work:</a:t>
            </a:r>
          </a:p>
          <a:p>
            <a:pPr marL="0" indent="0"/>
            <a:endParaRPr lang="en-US" dirty="0" smtClean="0"/>
          </a:p>
          <a:p>
            <a:pPr marL="973138" lvl="1" indent="-514350"/>
            <a:r>
              <a:rPr lang="en-US" sz="2500" b="1" dirty="0"/>
              <a:t>It’s a growing field</a:t>
            </a:r>
          </a:p>
          <a:p>
            <a:pPr marL="973138" lvl="1" indent="-514350"/>
            <a:r>
              <a:rPr lang="en-US" sz="2500" b="1" dirty="0"/>
              <a:t>People are living longer</a:t>
            </a:r>
          </a:p>
          <a:p>
            <a:pPr marL="973138" lvl="1" indent="-514350"/>
            <a:r>
              <a:rPr lang="en-US" sz="2500" b="1" dirty="0"/>
              <a:t>Flexibility</a:t>
            </a:r>
          </a:p>
          <a:p>
            <a:pPr marL="973138" lvl="1" indent="-514350"/>
            <a:r>
              <a:rPr lang="en-US" sz="2500" b="1" dirty="0"/>
              <a:t>Make a difference</a:t>
            </a:r>
          </a:p>
          <a:p>
            <a:pPr marL="514350" indent="-514350">
              <a:buAutoNum type="arabicPeriod"/>
            </a:pPr>
            <a:endParaRPr lang="en-US" dirty="0"/>
          </a:p>
          <a:p>
            <a:pPr algn="ctr"/>
            <a:r>
              <a:rPr lang="en-US" b="1" dirty="0" smtClean="0"/>
              <a:t>What’s your reason? </a:t>
            </a:r>
          </a:p>
          <a:p>
            <a:endParaRPr lang="en-US" sz="2500" b="1" dirty="0">
              <a:solidFill>
                <a:srgbClr val="717171"/>
              </a:solidFill>
            </a:endParaRPr>
          </a:p>
        </p:txBody>
      </p:sp>
      <p:sp>
        <p:nvSpPr>
          <p:cNvPr id="4" name="Slide Number Placeholder 3"/>
          <p:cNvSpPr>
            <a:spLocks noGrp="1"/>
          </p:cNvSpPr>
          <p:nvPr>
            <p:ph type="sldNum" sz="quarter" idx="14"/>
          </p:nvPr>
        </p:nvSpPr>
        <p:spPr/>
        <p:txBody>
          <a:bodyPr/>
          <a:lstStyle/>
          <a:p>
            <a:pPr>
              <a:defRPr/>
            </a:pPr>
            <a:fld id="{6CB0682F-AD5A-48A6-B1B7-B7AC7885359F}" type="slidenum">
              <a:rPr lang="en-US" smtClean="0"/>
              <a:pPr>
                <a:defRPr/>
              </a:pPr>
              <a:t>4</a:t>
            </a:fld>
            <a:endParaRPr lang="en-US" dirty="0"/>
          </a:p>
        </p:txBody>
      </p:sp>
    </p:spTree>
    <p:extLst>
      <p:ext uri="{BB962C8B-B14F-4D97-AF65-F5344CB8AC3E}">
        <p14:creationId xmlns:p14="http://schemas.microsoft.com/office/powerpoint/2010/main" val="19765827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7"/>
          <p:cNvSpPr>
            <a:spLocks noChangeArrowheads="1"/>
          </p:cNvSpPr>
          <p:nvPr/>
        </p:nvSpPr>
        <p:spPr bwMode="auto">
          <a:xfrm>
            <a:off x="1757364" y="3505038"/>
            <a:ext cx="8434387" cy="2850011"/>
          </a:xfrm>
          <a:prstGeom prst="rect">
            <a:avLst/>
          </a:prstGeom>
          <a:noFill/>
          <a:ln w="9525">
            <a:noFill/>
            <a:miter lim="800000"/>
            <a:headEnd/>
            <a:tailEnd/>
          </a:ln>
        </p:spPr>
        <p:txBody>
          <a:bodyPr>
            <a:spAutoFit/>
          </a:bodyPr>
          <a:lstStyle/>
          <a:p>
            <a:pPr marL="398463" indent="-398463" algn="ctr">
              <a:spcBef>
                <a:spcPct val="30000"/>
              </a:spcBef>
              <a:buSzPct val="75000"/>
            </a:pPr>
            <a:r>
              <a:rPr lang="en-US" sz="3200" dirty="0">
                <a:solidFill>
                  <a:srgbClr val="39683E"/>
                </a:solidFill>
                <a:latin typeface="Tahoma" panose="020B0604030504040204" pitchFamily="34" charset="0"/>
                <a:ea typeface="Tahoma" panose="020B0604030504040204" pitchFamily="34" charset="0"/>
                <a:cs typeface="Tahoma" panose="020B0604030504040204" pitchFamily="34" charset="0"/>
              </a:rPr>
              <a:t>The Academy was founded in 1917 and is the world’s largest organization of food and nutrition professionals.</a:t>
            </a:r>
          </a:p>
          <a:p>
            <a:pPr marL="398463" indent="-398463" algn="ctr">
              <a:spcBef>
                <a:spcPct val="30000"/>
              </a:spcBef>
              <a:buSzPct val="75000"/>
            </a:pPr>
            <a:endParaRPr lang="en-US" sz="3200" dirty="0">
              <a:solidFill>
                <a:srgbClr val="39683E"/>
              </a:solidFill>
              <a:latin typeface="Tahoma" panose="020B0604030504040204" pitchFamily="34" charset="0"/>
              <a:ea typeface="Tahoma" panose="020B0604030504040204" pitchFamily="34" charset="0"/>
              <a:cs typeface="Tahoma" panose="020B0604030504040204" pitchFamily="34" charset="0"/>
            </a:endParaRPr>
          </a:p>
          <a:p>
            <a:pPr marL="398463" indent="-398463" algn="ctr">
              <a:spcBef>
                <a:spcPct val="30000"/>
              </a:spcBef>
              <a:buSzPct val="75000"/>
            </a:pPr>
            <a:endParaRPr lang="en-US" sz="3200" dirty="0">
              <a:solidFill>
                <a:srgbClr val="39683E"/>
              </a:solidFill>
              <a:latin typeface="Tahoma" panose="020B0604030504040204" pitchFamily="34" charset="0"/>
              <a:ea typeface="Tahoma" panose="020B0604030504040204" pitchFamily="34" charset="0"/>
              <a:cs typeface="Tahoma" panose="020B0604030504040204" pitchFamily="34" charset="0"/>
            </a:endParaRPr>
          </a:p>
        </p:txBody>
      </p:sp>
      <p:sp>
        <p:nvSpPr>
          <p:cNvPr id="43012" name="Rectangle 8"/>
          <p:cNvSpPr>
            <a:spLocks noChangeArrowheads="1"/>
          </p:cNvSpPr>
          <p:nvPr/>
        </p:nvSpPr>
        <p:spPr bwMode="auto">
          <a:xfrm>
            <a:off x="402433" y="275036"/>
            <a:ext cx="2709862" cy="584775"/>
          </a:xfrm>
          <a:prstGeom prst="rect">
            <a:avLst/>
          </a:prstGeom>
          <a:noFill/>
          <a:ln w="9525">
            <a:noFill/>
            <a:miter lim="800000"/>
            <a:headEnd/>
            <a:tailEnd/>
          </a:ln>
        </p:spPr>
        <p:txBody>
          <a:bodyPr>
            <a:spAutoFit/>
          </a:bodyPr>
          <a:lstStyle/>
          <a:p>
            <a:r>
              <a:rPr lang="en-US" sz="3200" dirty="0">
                <a:solidFill>
                  <a:srgbClr val="39683E"/>
                </a:solidFill>
                <a:latin typeface="Tahoma" panose="020B0604030504040204" pitchFamily="34" charset="0"/>
                <a:ea typeface="Tahoma" panose="020B0604030504040204" pitchFamily="34" charset="0"/>
                <a:cs typeface="Tahoma" panose="020B0604030504040204" pitchFamily="34" charset="0"/>
              </a:rPr>
              <a:t>Who Are We?</a:t>
            </a:r>
          </a:p>
        </p:txBody>
      </p:sp>
      <p:sp>
        <p:nvSpPr>
          <p:cNvPr id="43013" name="Slide Number Placeholder 9"/>
          <p:cNvSpPr>
            <a:spLocks noGrp="1"/>
          </p:cNvSpPr>
          <p:nvPr>
            <p:ph type="sldNum" sz="quarter" idx="1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4D885F6-6745-4A4D-85CF-C8E381690CA2}" type="slidenum">
              <a:rPr lang="en-US" smtClean="0"/>
              <a:pPr fontAlgn="base">
                <a:spcBef>
                  <a:spcPct val="0"/>
                </a:spcBef>
                <a:spcAft>
                  <a:spcPct val="0"/>
                </a:spcAft>
              </a:pPr>
              <a:t>5</a:t>
            </a:fld>
            <a:endParaRPr lang="en-US"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6576" y="1475943"/>
            <a:ext cx="6964327" cy="1218936"/>
          </a:xfrm>
          <a:prstGeom prst="rect">
            <a:avLst/>
          </a:prstGeom>
        </p:spPr>
      </p:pic>
    </p:spTree>
    <p:extLst>
      <p:ext uri="{BB962C8B-B14F-4D97-AF65-F5344CB8AC3E}">
        <p14:creationId xmlns:p14="http://schemas.microsoft.com/office/powerpoint/2010/main" val="32084729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Slide Number Placeholder 4"/>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E4DA2D4-0D9A-46F2-9E15-33845348E9A2}" type="slidenum">
              <a:rPr lang="en-US" smtClean="0"/>
              <a:pPr fontAlgn="base">
                <a:spcBef>
                  <a:spcPct val="0"/>
                </a:spcBef>
                <a:spcAft>
                  <a:spcPct val="0"/>
                </a:spcAft>
              </a:pPr>
              <a:t>6</a:t>
            </a:fld>
            <a:endParaRPr lang="en-US" smtClean="0"/>
          </a:p>
        </p:txBody>
      </p:sp>
      <p:sp>
        <p:nvSpPr>
          <p:cNvPr id="44036" name="TextBox 5"/>
          <p:cNvSpPr txBox="1">
            <a:spLocks noChangeArrowheads="1"/>
          </p:cNvSpPr>
          <p:nvPr/>
        </p:nvSpPr>
        <p:spPr bwMode="auto">
          <a:xfrm>
            <a:off x="1819275" y="1052513"/>
            <a:ext cx="8591550" cy="5878532"/>
          </a:xfrm>
          <a:prstGeom prst="rect">
            <a:avLst/>
          </a:prstGeom>
          <a:noFill/>
          <a:ln w="9525">
            <a:noFill/>
            <a:miter lim="800000"/>
            <a:headEnd/>
            <a:tailEnd/>
          </a:ln>
        </p:spPr>
        <p:txBody>
          <a:bodyPr>
            <a:spAutoFit/>
          </a:bodyPr>
          <a:lstStyle/>
          <a:p>
            <a:pPr algn="ctr"/>
            <a:endParaRPr lang="en-US" sz="4000" b="1" dirty="0">
              <a:solidFill>
                <a:srgbClr val="39683E"/>
              </a:solidFill>
              <a:latin typeface="Tahoma" panose="020B0604030504040204" pitchFamily="34" charset="0"/>
              <a:ea typeface="Tahoma" panose="020B0604030504040204" pitchFamily="34" charset="0"/>
              <a:cs typeface="Tahoma" panose="020B0604030504040204" pitchFamily="34" charset="0"/>
            </a:endParaRPr>
          </a:p>
          <a:p>
            <a:pPr algn="ctr"/>
            <a:r>
              <a:rPr lang="en-US" sz="4000" b="1" dirty="0">
                <a:solidFill>
                  <a:srgbClr val="39683E"/>
                </a:solidFill>
                <a:latin typeface="Tahoma" panose="020B0604030504040204" pitchFamily="34" charset="0"/>
                <a:ea typeface="Tahoma" panose="020B0604030504040204" pitchFamily="34" charset="0"/>
                <a:cs typeface="Tahoma" panose="020B0604030504040204" pitchFamily="34" charset="0"/>
              </a:rPr>
              <a:t>Vision</a:t>
            </a:r>
          </a:p>
          <a:p>
            <a:pPr algn="ctr"/>
            <a:r>
              <a:rPr lang="en-US" sz="3200" dirty="0">
                <a:solidFill>
                  <a:srgbClr val="39683E"/>
                </a:solidFill>
                <a:latin typeface="Tahoma" panose="020B0604030504040204" pitchFamily="34" charset="0"/>
                <a:ea typeface="Tahoma" panose="020B0604030504040204" pitchFamily="34" charset="0"/>
                <a:cs typeface="Tahoma" panose="020B0604030504040204" pitchFamily="34" charset="0"/>
              </a:rPr>
              <a:t>A world where all people thrive through the transformative power of food and nutrition.</a:t>
            </a:r>
          </a:p>
          <a:p>
            <a:pPr algn="ctr"/>
            <a:endParaRPr lang="en-US" sz="4000" dirty="0">
              <a:solidFill>
                <a:srgbClr val="39683E"/>
              </a:solidFill>
              <a:latin typeface="Tahoma" panose="020B0604030504040204" pitchFamily="34" charset="0"/>
              <a:ea typeface="Tahoma" panose="020B0604030504040204" pitchFamily="34" charset="0"/>
              <a:cs typeface="Tahoma" panose="020B0604030504040204" pitchFamily="34" charset="0"/>
            </a:endParaRPr>
          </a:p>
          <a:p>
            <a:pPr algn="ctr"/>
            <a:r>
              <a:rPr lang="en-US" sz="4000" b="1" dirty="0">
                <a:solidFill>
                  <a:srgbClr val="39683E"/>
                </a:solidFill>
                <a:latin typeface="Tahoma" panose="020B0604030504040204" pitchFamily="34" charset="0"/>
                <a:ea typeface="Tahoma" panose="020B0604030504040204" pitchFamily="34" charset="0"/>
                <a:cs typeface="Tahoma" panose="020B0604030504040204" pitchFamily="34" charset="0"/>
              </a:rPr>
              <a:t>Mission</a:t>
            </a:r>
          </a:p>
          <a:p>
            <a:pPr algn="ctr"/>
            <a:r>
              <a:rPr lang="en-US" sz="3200" dirty="0">
                <a:solidFill>
                  <a:srgbClr val="39683E"/>
                </a:solidFill>
                <a:latin typeface="Tahoma" panose="020B0604030504040204" pitchFamily="34" charset="0"/>
                <a:ea typeface="Tahoma" panose="020B0604030504040204" pitchFamily="34" charset="0"/>
                <a:cs typeface="Tahoma" panose="020B0604030504040204" pitchFamily="34" charset="0"/>
              </a:rPr>
              <a:t>Accelerate improvements in global health and well-being through food and nutrition.</a:t>
            </a:r>
            <a:endParaRPr lang="en-US" sz="3200" dirty="0">
              <a:solidFill>
                <a:srgbClr val="39683E"/>
              </a:solidFill>
            </a:endParaRPr>
          </a:p>
          <a:p>
            <a:pPr algn="ctr"/>
            <a:endParaRPr lang="en-US" sz="4400" dirty="0">
              <a:solidFill>
                <a:srgbClr val="39683E"/>
              </a:solidFill>
            </a:endParaRPr>
          </a:p>
          <a:p>
            <a:pPr algn="ctr"/>
            <a:endParaRPr lang="en-US" sz="4400" dirty="0">
              <a:solidFill>
                <a:srgbClr val="39683E"/>
              </a:solidFill>
            </a:endParaRPr>
          </a:p>
        </p:txBody>
      </p:sp>
      <p:sp>
        <p:nvSpPr>
          <p:cNvPr id="8" name="Rectangle 8"/>
          <p:cNvSpPr>
            <a:spLocks noChangeArrowheads="1"/>
          </p:cNvSpPr>
          <p:nvPr/>
        </p:nvSpPr>
        <p:spPr bwMode="auto">
          <a:xfrm>
            <a:off x="381000" y="228600"/>
            <a:ext cx="2709862" cy="584775"/>
          </a:xfrm>
          <a:prstGeom prst="rect">
            <a:avLst/>
          </a:prstGeom>
          <a:noFill/>
          <a:ln w="9525">
            <a:noFill/>
            <a:miter lim="800000"/>
            <a:headEnd/>
            <a:tailEnd/>
          </a:ln>
        </p:spPr>
        <p:txBody>
          <a:bodyPr>
            <a:spAutoFit/>
          </a:bodyPr>
          <a:lstStyle/>
          <a:p>
            <a:r>
              <a:rPr lang="en-US" sz="3200" dirty="0">
                <a:solidFill>
                  <a:srgbClr val="39683E"/>
                </a:solidFill>
                <a:latin typeface="Tahoma" panose="020B0604030504040204" pitchFamily="34" charset="0"/>
                <a:ea typeface="Tahoma" panose="020B0604030504040204" pitchFamily="34" charset="0"/>
                <a:cs typeface="Tahoma" panose="020B0604030504040204" pitchFamily="34" charset="0"/>
              </a:rPr>
              <a:t>Who Are We?</a:t>
            </a:r>
          </a:p>
        </p:txBody>
      </p:sp>
    </p:spTree>
    <p:extLst>
      <p:ext uri="{BB962C8B-B14F-4D97-AF65-F5344CB8AC3E}">
        <p14:creationId xmlns:p14="http://schemas.microsoft.com/office/powerpoint/2010/main" val="40043917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63562"/>
          </a:xfrm>
        </p:spPr>
        <p:txBody>
          <a:bodyPr>
            <a:noAutofit/>
          </a:bodyPr>
          <a:lstStyle/>
          <a:p>
            <a:r>
              <a:rPr lang="en-US" sz="3200" dirty="0" smtClean="0"/>
              <a:t>www.eatrightPRO.org</a:t>
            </a:r>
            <a:endParaRPr lang="en-US" sz="3200" dirty="0"/>
          </a:p>
        </p:txBody>
      </p:sp>
      <p:sp>
        <p:nvSpPr>
          <p:cNvPr id="6" name="Slide Number Placeholder 5"/>
          <p:cNvSpPr>
            <a:spLocks noGrp="1"/>
          </p:cNvSpPr>
          <p:nvPr>
            <p:ph type="sldNum" sz="quarter" idx="16"/>
          </p:nvPr>
        </p:nvSpPr>
        <p:spPr/>
        <p:txBody>
          <a:bodyPr/>
          <a:lstStyle/>
          <a:p>
            <a:pPr>
              <a:defRPr/>
            </a:pPr>
            <a:fld id="{D2F38E17-A169-4754-BDD3-4FEF2819C89E}" type="slidenum">
              <a:rPr lang="en-US" smtClean="0"/>
              <a:pPr>
                <a:defRPr/>
              </a:pPr>
              <a:t>7</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295400"/>
            <a:ext cx="9526388" cy="4720191"/>
          </a:xfrm>
          <a:prstGeom prst="rect">
            <a:avLst/>
          </a:prstGeom>
          <a:effectLst>
            <a:outerShdw blurRad="292100" dist="139700" dir="2700000" algn="tl" rotWithShape="0">
              <a:prstClr val="black">
                <a:alpha val="65000"/>
              </a:prstClr>
            </a:outerShdw>
          </a:effectLst>
        </p:spPr>
      </p:pic>
    </p:spTree>
    <p:extLst>
      <p:ext uri="{BB962C8B-B14F-4D97-AF65-F5344CB8AC3E}">
        <p14:creationId xmlns:p14="http://schemas.microsoft.com/office/powerpoint/2010/main" val="16035658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0753"/>
            <a:ext cx="8229600" cy="563562"/>
          </a:xfrm>
        </p:spPr>
        <p:txBody>
          <a:bodyPr>
            <a:noAutofit/>
          </a:bodyPr>
          <a:lstStyle/>
          <a:p>
            <a:r>
              <a:rPr lang="en-US" sz="3200" dirty="0" smtClean="0"/>
              <a:t>www.eatrightACEND.org</a:t>
            </a:r>
            <a:endParaRPr lang="en-US" sz="3200" dirty="0"/>
          </a:p>
        </p:txBody>
      </p:sp>
      <p:sp>
        <p:nvSpPr>
          <p:cNvPr id="6" name="Slide Number Placeholder 5"/>
          <p:cNvSpPr>
            <a:spLocks noGrp="1"/>
          </p:cNvSpPr>
          <p:nvPr>
            <p:ph type="sldNum" sz="quarter" idx="16"/>
          </p:nvPr>
        </p:nvSpPr>
        <p:spPr/>
        <p:txBody>
          <a:bodyPr/>
          <a:lstStyle/>
          <a:p>
            <a:pPr>
              <a:defRPr/>
            </a:pPr>
            <a:fld id="{D2F38E17-A169-4754-BDD3-4FEF2819C89E}" type="slidenum">
              <a:rPr lang="en-US" smtClean="0"/>
              <a:pPr>
                <a:defRPr/>
              </a:pPr>
              <a:t>8</a:t>
            </a:fld>
            <a:endParaRPr lang="en-US" dirty="0"/>
          </a:p>
        </p:txBody>
      </p:sp>
      <p:pic>
        <p:nvPicPr>
          <p:cNvPr id="4" name="Picture 3"/>
          <p:cNvPicPr>
            <a:picLocks noChangeAspect="1"/>
          </p:cNvPicPr>
          <p:nvPr/>
        </p:nvPicPr>
        <p:blipFill rotWithShape="1">
          <a:blip r:embed="rId3"/>
          <a:srcRect l="69108" t="60171" r="22253" b="8937"/>
          <a:stretch/>
        </p:blipFill>
        <p:spPr>
          <a:xfrm>
            <a:off x="6867878" y="1056066"/>
            <a:ext cx="3485444" cy="350519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5400" y="2620109"/>
            <a:ext cx="4584085" cy="1981199"/>
          </a:xfrm>
          <a:prstGeom prst="rect">
            <a:avLst/>
          </a:prstGeom>
        </p:spPr>
      </p:pic>
      <p:pic>
        <p:nvPicPr>
          <p:cNvPr id="8" name="Picture 7"/>
          <p:cNvPicPr>
            <a:picLocks noChangeAspect="1"/>
          </p:cNvPicPr>
          <p:nvPr/>
        </p:nvPicPr>
        <p:blipFill rotWithShape="1">
          <a:blip r:embed="rId3"/>
          <a:srcRect l="77936" t="58863" r="13327" b="27741"/>
          <a:stretch/>
        </p:blipFill>
        <p:spPr>
          <a:xfrm>
            <a:off x="6867878" y="4759075"/>
            <a:ext cx="3524956" cy="15201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74078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4"/>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98EA9D5-6B5F-4E4C-BE89-12B89C042D41}" type="slidenum">
              <a:rPr lang="en-US" smtClean="0"/>
              <a:pPr fontAlgn="base">
                <a:spcBef>
                  <a:spcPct val="0"/>
                </a:spcBef>
                <a:spcAft>
                  <a:spcPct val="0"/>
                </a:spcAft>
              </a:pPr>
              <a:t>9</a:t>
            </a:fld>
            <a:endParaRPr lang="en-US" smtClean="0"/>
          </a:p>
        </p:txBody>
      </p:sp>
      <p:sp>
        <p:nvSpPr>
          <p:cNvPr id="55299" name="Rectangle 2"/>
          <p:cNvSpPr>
            <a:spLocks noGrp="1" noChangeArrowheads="1"/>
          </p:cNvSpPr>
          <p:nvPr>
            <p:ph type="title" idx="4294967295"/>
          </p:nvPr>
        </p:nvSpPr>
        <p:spPr>
          <a:xfrm>
            <a:off x="0" y="296863"/>
            <a:ext cx="6224588" cy="1050925"/>
          </a:xfrm>
          <a:prstGeom prst="rect">
            <a:avLst/>
          </a:prstGeom>
        </p:spPr>
        <p:txBody>
          <a:bodyPr>
            <a:normAutofit/>
          </a:bodyPr>
          <a:lstStyle/>
          <a:p>
            <a:r>
              <a:rPr lang="en-US" dirty="0" smtClean="0"/>
              <a:t>National Nutrition Month and Registered Dietitian Nutritionist Day</a:t>
            </a:r>
            <a:endParaRPr lang="en-US" baseline="100000" dirty="0" smtClean="0"/>
          </a:p>
        </p:txBody>
      </p:sp>
      <p:cxnSp>
        <p:nvCxnSpPr>
          <p:cNvPr id="9" name="Straight Connector 8"/>
          <p:cNvCxnSpPr/>
          <p:nvPr/>
        </p:nvCxnSpPr>
        <p:spPr>
          <a:xfrm>
            <a:off x="6283740" y="1448352"/>
            <a:ext cx="0" cy="444500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stretch>
            <a:fillRect/>
          </a:stretch>
        </p:blipFill>
        <p:spPr>
          <a:xfrm>
            <a:off x="1881922" y="2057400"/>
            <a:ext cx="4240419" cy="3180314"/>
          </a:xfrm>
          <a:prstGeom prst="rect">
            <a:avLst/>
          </a:prstGeom>
        </p:spPr>
      </p:pic>
      <p:pic>
        <p:nvPicPr>
          <p:cNvPr id="6" name="Picture 5"/>
          <p:cNvPicPr>
            <a:picLocks noChangeAspect="1"/>
          </p:cNvPicPr>
          <p:nvPr/>
        </p:nvPicPr>
        <p:blipFill>
          <a:blip r:embed="rId4"/>
          <a:stretch>
            <a:fillRect/>
          </a:stretch>
        </p:blipFill>
        <p:spPr>
          <a:xfrm>
            <a:off x="6445141" y="2174328"/>
            <a:ext cx="4076700" cy="3057525"/>
          </a:xfrm>
          <a:prstGeom prst="rect">
            <a:avLst/>
          </a:prstGeom>
        </p:spPr>
      </p:pic>
    </p:spTree>
    <p:extLst>
      <p:ext uri="{BB962C8B-B14F-4D97-AF65-F5344CB8AC3E}">
        <p14:creationId xmlns:p14="http://schemas.microsoft.com/office/powerpoint/2010/main" val="809753992"/>
      </p:ext>
    </p:extLst>
  </p:cSld>
  <p:clrMapOvr>
    <a:masterClrMapping/>
  </p:clrMapOvr>
  <p:timing>
    <p:tnLst>
      <p:par>
        <p:cTn id="1" dur="indefinite" restart="never" nodeType="tmRoot"/>
      </p:par>
    </p:tnLst>
  </p:timing>
</p:sld>
</file>

<file path=ppt/theme/theme1.xml><?xml version="1.0" encoding="utf-8"?>
<a:theme xmlns:a="http://schemas.openxmlformats.org/drawingml/2006/main" name="ADA PowerPoint Template (10-2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 ADA General Layou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ADA PowerPoint Template (10-23)</Template>
  <TotalTime>0</TotalTime>
  <Words>3578</Words>
  <Application>Microsoft Office PowerPoint</Application>
  <PresentationFormat>Widescreen</PresentationFormat>
  <Paragraphs>212</Paragraphs>
  <Slides>23</Slides>
  <Notes>23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Tahoma</vt:lpstr>
      <vt:lpstr>Calibri</vt:lpstr>
      <vt:lpstr>Myriad Pro</vt:lpstr>
      <vt:lpstr>MS PGothic</vt:lpstr>
      <vt:lpstr>CommonBullets</vt:lpstr>
      <vt:lpstr>Arial</vt:lpstr>
      <vt:lpstr>ADA PowerPoint Template (10-23)</vt:lpstr>
      <vt:lpstr> ADA General Layouts</vt:lpstr>
      <vt:lpstr>Making Dietetics Work for You!</vt:lpstr>
      <vt:lpstr>Get to Know the Speaker</vt:lpstr>
      <vt:lpstr>What is Dietetics?</vt:lpstr>
      <vt:lpstr>Why Dietetics?</vt:lpstr>
      <vt:lpstr>PowerPoint Presentation</vt:lpstr>
      <vt:lpstr>PowerPoint Presentation</vt:lpstr>
      <vt:lpstr>www.eatrightPRO.org</vt:lpstr>
      <vt:lpstr>www.eatrightACEND.org</vt:lpstr>
      <vt:lpstr>National Nutrition Month and Registered Dietitian Nutritionist Day</vt:lpstr>
      <vt:lpstr>Shaping Public Policy</vt:lpstr>
      <vt:lpstr>PowerPoint Presentation</vt:lpstr>
      <vt:lpstr>Making Connections</vt:lpstr>
      <vt:lpstr>Making Connections</vt:lpstr>
      <vt:lpstr>PowerPoint Presentation</vt:lpstr>
      <vt:lpstr>Joining the Academy</vt:lpstr>
      <vt:lpstr>Joining the Academy</vt:lpstr>
      <vt:lpstr>Student Members</vt:lpstr>
      <vt:lpstr>Increase Your Knowledge</vt:lpstr>
      <vt:lpstr>Jump Start Your Career</vt:lpstr>
      <vt:lpstr>Savings on Publications</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2015-10-27T13:43:05Z</dcterms:created>
  <dcterms:modified xsi:type="dcterms:W3CDTF">2019-05-16T20:55:20Z</dcterms:modified>
</cp:coreProperties>
</file>