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2" r:id="rId2"/>
    <p:sldId id="284" r:id="rId3"/>
    <p:sldId id="296" r:id="rId4"/>
    <p:sldId id="285" r:id="rId5"/>
    <p:sldId id="286" r:id="rId6"/>
    <p:sldId id="287" r:id="rId7"/>
    <p:sldId id="288" r:id="rId8"/>
    <p:sldId id="297" r:id="rId9"/>
    <p:sldId id="289" r:id="rId10"/>
    <p:sldId id="290" r:id="rId11"/>
    <p:sldId id="291" r:id="rId12"/>
    <p:sldId id="298" r:id="rId13"/>
    <p:sldId id="292" r:id="rId14"/>
    <p:sldId id="299" r:id="rId15"/>
    <p:sldId id="300" r:id="rId16"/>
    <p:sldId id="301" r:id="rId17"/>
    <p:sldId id="293" r:id="rId18"/>
    <p:sldId id="302" r:id="rId19"/>
    <p:sldId id="303" r:id="rId20"/>
    <p:sldId id="294" r:id="rId21"/>
    <p:sldId id="295" r:id="rId22"/>
  </p:sldIdLst>
  <p:sldSz cx="14630400" cy="8229600"/>
  <p:notesSz cx="7315200" cy="96012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Options" id="{0684A9C5-106E-439B-A753-54293A9EB433}">
          <p14:sldIdLst>
            <p14:sldId id="272"/>
            <p14:sldId id="284"/>
            <p14:sldId id="296"/>
            <p14:sldId id="285"/>
            <p14:sldId id="286"/>
            <p14:sldId id="287"/>
            <p14:sldId id="288"/>
            <p14:sldId id="297"/>
            <p14:sldId id="289"/>
            <p14:sldId id="290"/>
            <p14:sldId id="291"/>
            <p14:sldId id="298"/>
            <p14:sldId id="292"/>
            <p14:sldId id="299"/>
            <p14:sldId id="300"/>
            <p14:sldId id="301"/>
            <p14:sldId id="293"/>
            <p14:sldId id="302"/>
            <p14:sldId id="303"/>
            <p14:sldId id="294"/>
            <p14:sldId id="295"/>
          </p14:sldIdLst>
        </p14:section>
        <p14:section name="Untitled Section" id="{8E38F953-5F3C-4B6A-A75B-932E2BAA19E1}">
          <p14:sldIdLst/>
        </p14:section>
      </p14:sectionLst>
    </p:ex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6C"/>
    <a:srgbClr val="C0D446"/>
    <a:srgbClr val="1B5732"/>
    <a:srgbClr val="4F4D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6" autoAdjust="0"/>
    <p:restoredTop sz="52443" autoAdjust="0"/>
  </p:normalViewPr>
  <p:slideViewPr>
    <p:cSldViewPr snapToGrid="0" snapToObjects="1">
      <p:cViewPr varScale="1">
        <p:scale>
          <a:sx n="34" d="100"/>
          <a:sy n="34" d="100"/>
        </p:scale>
        <p:origin x="1925" y="19"/>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39EEF55-FAFF-584C-87F7-FD6788303321}" type="datetimeFigureOut">
              <a:rPr lang="en-US" smtClean="0"/>
              <a:t>10/27/2016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DE3E27B-953C-4847-9D06-C94854802816}" type="slidenum">
              <a:rPr lang="en-US" smtClean="0"/>
              <a:t>‹#›</a:t>
            </a:fld>
            <a:endParaRPr lang="en-US"/>
          </a:p>
        </p:txBody>
      </p:sp>
    </p:spTree>
    <p:extLst>
      <p:ext uri="{BB962C8B-B14F-4D97-AF65-F5344CB8AC3E}">
        <p14:creationId xmlns:p14="http://schemas.microsoft.com/office/powerpoint/2010/main" val="849130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88B5C34-552A-42B8-B5F5-7CE9C0AE626C}" type="datetimeFigureOut">
              <a:rPr lang="en-US" smtClean="0"/>
              <a:t>10/27/2016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DA64F6D-0ACA-4A5C-AA48-7C56D683F045}" type="slidenum">
              <a:rPr lang="en-US" smtClean="0"/>
              <a:t>‹#›</a:t>
            </a:fld>
            <a:endParaRPr lang="en-US"/>
          </a:p>
        </p:txBody>
      </p:sp>
    </p:spTree>
    <p:extLst>
      <p:ext uri="{BB962C8B-B14F-4D97-AF65-F5344CB8AC3E}">
        <p14:creationId xmlns:p14="http://schemas.microsoft.com/office/powerpoint/2010/main" val="171166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4F3A9-74C2-49E2-880D-AB7CF81B432A}" type="slidenum">
              <a:rPr lang="en-US" smtClean="0"/>
              <a:t>2</a:t>
            </a:fld>
            <a:endParaRPr lang="en-US"/>
          </a:p>
        </p:txBody>
      </p:sp>
    </p:spTree>
    <p:extLst>
      <p:ext uri="{BB962C8B-B14F-4D97-AF65-F5344CB8AC3E}">
        <p14:creationId xmlns:p14="http://schemas.microsoft.com/office/powerpoint/2010/main" val="209998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82" indent="-173182">
              <a:buFont typeface="Arial" panose="020B0604020202020204" pitchFamily="34" charset="0"/>
              <a:buChar char="•"/>
            </a:pPr>
            <a:r>
              <a:rPr lang="en-US" sz="1200" dirty="0" smtClean="0"/>
              <a:t>Member input is crucial to this process and we look to every area of our organization and profession to hear your thoughts on the future. We conducted over 125 interviews with members and individuals involved with food, nutrition and health; worked with the Academy and Foundation Boards of Directors and consulted the Change Drivers and 2017 Visioning Report from the Council on Future Practice.</a:t>
            </a:r>
          </a:p>
          <a:p>
            <a:endParaRPr lang="en-US" sz="1200" dirty="0" smtClean="0"/>
          </a:p>
          <a:p>
            <a:pPr marL="173182" indent="-173182">
              <a:buFont typeface="Arial" panose="020B0604020202020204" pitchFamily="34" charset="0"/>
              <a:buChar char="•"/>
            </a:pPr>
            <a:r>
              <a:rPr lang="en-US" sz="1200" dirty="0" smtClean="0"/>
              <a:t>Presentations and Q&amp;A sessions with Academy committees, councils and groups, as well as input through the all-member survey and discussions with House of Delegate representatives, helped contribute to the focus of September’s Nutrition Impact Summit.</a:t>
            </a:r>
          </a:p>
        </p:txBody>
      </p:sp>
      <p:sp>
        <p:nvSpPr>
          <p:cNvPr id="4" name="Slide Number Placeholder 3"/>
          <p:cNvSpPr>
            <a:spLocks noGrp="1"/>
          </p:cNvSpPr>
          <p:nvPr>
            <p:ph type="sldNum" sz="quarter" idx="10"/>
          </p:nvPr>
        </p:nvSpPr>
        <p:spPr/>
        <p:txBody>
          <a:bodyPr/>
          <a:lstStyle/>
          <a:p>
            <a:fld id="{0DA64F6D-0ACA-4A5C-AA48-7C56D683F045}" type="slidenum">
              <a:rPr lang="en-US" smtClean="0"/>
              <a:t>14</a:t>
            </a:fld>
            <a:endParaRPr lang="en-US"/>
          </a:p>
        </p:txBody>
      </p:sp>
    </p:spTree>
    <p:extLst>
      <p:ext uri="{BB962C8B-B14F-4D97-AF65-F5344CB8AC3E}">
        <p14:creationId xmlns:p14="http://schemas.microsoft.com/office/powerpoint/2010/main" val="408415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30" indent="-166930" defTabSz="923635">
              <a:buFont typeface="Arial" panose="020B0604020202020204" pitchFamily="34" charset="0"/>
              <a:buChar char="•"/>
              <a:defRPr/>
            </a:pPr>
            <a:r>
              <a:rPr lang="en-US" sz="1200" kern="1200" dirty="0" smtClean="0">
                <a:solidFill>
                  <a:schemeClr val="tx1"/>
                </a:solidFill>
                <a:latin typeface="+mn-lt"/>
                <a:ea typeface="+mn-ea"/>
                <a:cs typeface="+mn-cs"/>
              </a:rPr>
              <a:t>The summit brought together 170 thought leaders, experts, innovators and strategic thinkers across the food, wellness and health care sectors that included external and member attendees.</a:t>
            </a:r>
          </a:p>
          <a:p>
            <a:pPr defTabSz="923635">
              <a:defRPr/>
            </a:pPr>
            <a:endParaRPr lang="en-US" sz="12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200" kern="1200" dirty="0" smtClean="0">
                <a:solidFill>
                  <a:schemeClr val="tx1"/>
                </a:solidFill>
                <a:latin typeface="+mn-lt"/>
                <a:ea typeface="+mn-ea"/>
                <a:cs typeface="+mn-cs"/>
              </a:rPr>
              <a:t>Through small-group brainstorming, hundreds of ideas were turned into prototype concepts and, ultimately, draft innovation projects. Action plans were developed to advance the projects and post-Summit team calls were scheduled to keep these projects moving.</a:t>
            </a:r>
          </a:p>
          <a:p>
            <a:endParaRPr lang="en-US" sz="12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200" kern="1200" dirty="0" smtClean="0">
                <a:solidFill>
                  <a:schemeClr val="tx1"/>
                </a:solidFill>
                <a:latin typeface="+mn-lt"/>
                <a:ea typeface="+mn-ea"/>
                <a:cs typeface="+mn-cs"/>
              </a:rPr>
              <a:t>The Academy is working to develop screening criteria and the process for prioritizing innovation projects, along with recommendations, to present to the Academy and Foundation Boards of Directors in February 2017.</a:t>
            </a:r>
          </a:p>
          <a:p>
            <a:endParaRPr lang="en-US" dirty="0"/>
          </a:p>
        </p:txBody>
      </p:sp>
      <p:sp>
        <p:nvSpPr>
          <p:cNvPr id="4" name="Slide Number Placeholder 3"/>
          <p:cNvSpPr>
            <a:spLocks noGrp="1"/>
          </p:cNvSpPr>
          <p:nvPr>
            <p:ph type="sldNum" sz="quarter" idx="10"/>
          </p:nvPr>
        </p:nvSpPr>
        <p:spPr/>
        <p:txBody>
          <a:bodyPr/>
          <a:lstStyle/>
          <a:p>
            <a:fld id="{0DA64F6D-0ACA-4A5C-AA48-7C56D683F045}" type="slidenum">
              <a:rPr lang="en-US" smtClean="0"/>
              <a:t>15</a:t>
            </a:fld>
            <a:endParaRPr lang="en-US"/>
          </a:p>
        </p:txBody>
      </p:sp>
    </p:spTree>
    <p:extLst>
      <p:ext uri="{BB962C8B-B14F-4D97-AF65-F5344CB8AC3E}">
        <p14:creationId xmlns:p14="http://schemas.microsoft.com/office/powerpoint/2010/main" val="78943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30" indent="-166930" defTabSz="890292">
              <a:buFont typeface="Arial" panose="020B0604020202020204" pitchFamily="34" charset="0"/>
              <a:buChar char="•"/>
              <a:defRPr/>
            </a:pPr>
            <a:r>
              <a:rPr lang="en-US" sz="1600" kern="1200" dirty="0" smtClean="0">
                <a:solidFill>
                  <a:schemeClr val="tx1"/>
                </a:solidFill>
                <a:latin typeface="+mn-lt"/>
                <a:ea typeface="+mn-ea"/>
                <a:cs typeface="+mn-cs"/>
              </a:rPr>
              <a:t>A key premise moving forward together is that we must take a whole-system view as we identify ways to solve the challenges of global nutrition today and into our next century.</a:t>
            </a:r>
          </a:p>
          <a:p>
            <a:pPr marL="166930" indent="-166930" defTabSz="890292">
              <a:buFont typeface="Arial" panose="020B0604020202020204" pitchFamily="34" charset="0"/>
              <a:buChar char="•"/>
              <a:defRPr/>
            </a:pPr>
            <a:endParaRPr lang="en-US" sz="16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600" kern="1200" dirty="0" smtClean="0">
                <a:solidFill>
                  <a:schemeClr val="tx1"/>
                </a:solidFill>
                <a:latin typeface="+mn-lt"/>
                <a:ea typeface="+mn-ea"/>
                <a:cs typeface="+mn-cs"/>
              </a:rPr>
              <a:t>As we approach the initiative’s mission year in 2017, the Academy also commemorates our 100</a:t>
            </a:r>
            <a:r>
              <a:rPr lang="en-US" sz="1600" kern="1200" baseline="30000" dirty="0" smtClean="0">
                <a:solidFill>
                  <a:schemeClr val="tx1"/>
                </a:solidFill>
                <a:latin typeface="+mn-lt"/>
                <a:ea typeface="+mn-ea"/>
                <a:cs typeface="+mn-cs"/>
              </a:rPr>
              <a:t>th</a:t>
            </a:r>
            <a:r>
              <a:rPr lang="en-US" sz="1600" kern="1200" dirty="0" smtClean="0">
                <a:solidFill>
                  <a:schemeClr val="tx1"/>
                </a:solidFill>
                <a:latin typeface="+mn-lt"/>
                <a:ea typeface="+mn-ea"/>
                <a:cs typeface="+mn-cs"/>
              </a:rPr>
              <a:t> anniversary. Not only will we have a centennial celebration in May in Cleveland, Ohio — where it all began — but the Board of Directors will endorse the Second Century vision and advance strategic recommendations for the Academy to bring it to life.</a:t>
            </a:r>
          </a:p>
          <a:p>
            <a:endParaRPr lang="en-US" sz="16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600" kern="1200" dirty="0" smtClean="0">
                <a:solidFill>
                  <a:schemeClr val="tx1"/>
                </a:solidFill>
                <a:latin typeface="+mn-lt"/>
                <a:ea typeface="+mn-ea"/>
                <a:cs typeface="+mn-cs"/>
              </a:rPr>
              <a:t>This proposed vision,</a:t>
            </a:r>
            <a:r>
              <a:rPr lang="en-US" sz="1600" kern="1200" baseline="0" dirty="0" smtClean="0">
                <a:solidFill>
                  <a:schemeClr val="tx1"/>
                </a:solidFill>
                <a:latin typeface="+mn-lt"/>
                <a:ea typeface="+mn-ea"/>
                <a:cs typeface="+mn-cs"/>
              </a:rPr>
              <a:t> endorsed by the Board, </a:t>
            </a:r>
            <a:r>
              <a:rPr lang="en-US" sz="1600" kern="1200" dirty="0" smtClean="0">
                <a:solidFill>
                  <a:schemeClr val="tx1"/>
                </a:solidFill>
                <a:latin typeface="+mn-lt"/>
                <a:ea typeface="+mn-ea"/>
                <a:cs typeface="+mn-cs"/>
              </a:rPr>
              <a:t>is a version that all of you will have the opportunity to reflect on and contribute to — from those members who participate in surveys, attended the Summit or share their version of the future here, today, at the Town Hall.</a:t>
            </a:r>
          </a:p>
          <a:p>
            <a:endParaRPr lang="en-US" sz="16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600" kern="1200" dirty="0" smtClean="0">
                <a:solidFill>
                  <a:schemeClr val="tx1"/>
                </a:solidFill>
                <a:latin typeface="+mn-lt"/>
                <a:ea typeface="+mn-ea"/>
                <a:cs typeface="+mn-cs"/>
              </a:rPr>
              <a:t>The Summit was an opportunity to work with leaders from across the food, wellness and health care sectors to create a shared vision and generate specific project ideas for how to make that vision a reality.</a:t>
            </a:r>
          </a:p>
          <a:p>
            <a:endParaRPr lang="en-US" sz="16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600" kern="1200" dirty="0" smtClean="0">
                <a:solidFill>
                  <a:schemeClr val="tx1"/>
                </a:solidFill>
                <a:latin typeface="+mn-lt"/>
                <a:ea typeface="+mn-ea"/>
                <a:cs typeface="+mn-cs"/>
              </a:rPr>
              <a:t>Although only one part of the this strategic input process, the giant brainstorm at the Summit has created a draft vision with a future where the world’s people enjoy earth’s bounty in great tasting meals wherever they are, building healthy eating patterns. And, all people have the knowledge to use evidence-based personal nutrition information leading to a world of thriving communities.</a:t>
            </a:r>
          </a:p>
          <a:p>
            <a:endParaRPr lang="en-US" sz="16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600" kern="1200" dirty="0" smtClean="0">
                <a:solidFill>
                  <a:schemeClr val="tx1"/>
                </a:solidFill>
                <a:latin typeface="+mn-lt"/>
                <a:ea typeface="+mn-ea"/>
                <a:cs typeface="+mn-cs"/>
              </a:rPr>
              <a:t>The core tenets of this proposed new vision:</a:t>
            </a:r>
          </a:p>
          <a:p>
            <a:endParaRPr lang="en-US" sz="1600" kern="1200" dirty="0" smtClean="0">
              <a:solidFill>
                <a:schemeClr val="tx1"/>
              </a:solidFill>
              <a:latin typeface="+mn-lt"/>
              <a:ea typeface="+mn-ea"/>
              <a:cs typeface="+mn-cs"/>
            </a:endParaRPr>
          </a:p>
          <a:p>
            <a:pPr marL="612076" lvl="1" indent="-166930">
              <a:buFont typeface="Arial" panose="020B0604020202020204" pitchFamily="34" charset="0"/>
              <a:buChar char="•"/>
            </a:pPr>
            <a:r>
              <a:rPr lang="en-US" sz="1600" kern="1200" dirty="0" smtClean="0">
                <a:solidFill>
                  <a:schemeClr val="tx1"/>
                </a:solidFill>
                <a:latin typeface="+mn-lt"/>
                <a:ea typeface="+mn-ea"/>
                <a:cs typeface="+mn-cs"/>
              </a:rPr>
              <a:t>Accelerating progress through technology</a:t>
            </a:r>
          </a:p>
          <a:p>
            <a:pPr marL="612076" lvl="1" indent="-166930">
              <a:buFont typeface="Arial" panose="020B0604020202020204" pitchFamily="34" charset="0"/>
              <a:buChar char="•"/>
            </a:pPr>
            <a:r>
              <a:rPr lang="en-US" sz="1600" kern="1200" dirty="0" smtClean="0">
                <a:solidFill>
                  <a:schemeClr val="tx1"/>
                </a:solidFill>
                <a:latin typeface="+mn-lt"/>
                <a:ea typeface="+mn-ea"/>
                <a:cs typeface="+mn-cs"/>
              </a:rPr>
              <a:t>Revealing evidence through gold-standard research</a:t>
            </a:r>
          </a:p>
          <a:p>
            <a:pPr marL="612076" lvl="1" indent="-166930">
              <a:buFont typeface="Arial" panose="020B0604020202020204" pitchFamily="34" charset="0"/>
              <a:buChar char="•"/>
            </a:pPr>
            <a:r>
              <a:rPr lang="en-US" sz="1600" kern="1200" dirty="0" smtClean="0">
                <a:solidFill>
                  <a:schemeClr val="tx1"/>
                </a:solidFill>
                <a:latin typeface="+mn-lt"/>
                <a:ea typeface="+mn-ea"/>
                <a:cs typeface="+mn-cs"/>
              </a:rPr>
              <a:t>Empowering consumers through education and creating an environment where the healthy choice is the easy choice</a:t>
            </a:r>
          </a:p>
          <a:p>
            <a:pPr marL="612076" lvl="1" indent="-166930">
              <a:buFont typeface="Arial" panose="020B0604020202020204" pitchFamily="34" charset="0"/>
              <a:buChar char="•"/>
            </a:pPr>
            <a:r>
              <a:rPr lang="en-US" sz="1600" kern="1200" dirty="0" smtClean="0">
                <a:solidFill>
                  <a:schemeClr val="tx1"/>
                </a:solidFill>
                <a:latin typeface="+mn-lt"/>
                <a:ea typeface="+mn-ea"/>
                <a:cs typeface="+mn-cs"/>
              </a:rPr>
              <a:t>Advocating for stronger policies</a:t>
            </a:r>
          </a:p>
          <a:p>
            <a:pPr marL="612076" lvl="1" indent="-166930">
              <a:buFont typeface="Arial" panose="020B0604020202020204" pitchFamily="34" charset="0"/>
              <a:buChar char="•"/>
            </a:pPr>
            <a:r>
              <a:rPr lang="en-US" sz="1600" kern="1200" dirty="0" smtClean="0">
                <a:solidFill>
                  <a:schemeClr val="tx1"/>
                </a:solidFill>
                <a:latin typeface="+mn-lt"/>
                <a:ea typeface="+mn-ea"/>
                <a:cs typeface="+mn-cs"/>
              </a:rPr>
              <a:t>Optimizing wellness through health care and customized nutrition solutions, and</a:t>
            </a:r>
          </a:p>
          <a:p>
            <a:pPr marL="612076" lvl="1" indent="-166930">
              <a:buFont typeface="Arial" panose="020B0604020202020204" pitchFamily="34" charset="0"/>
              <a:buChar char="•"/>
            </a:pPr>
            <a:r>
              <a:rPr lang="en-US" sz="1600" kern="1200" dirty="0" smtClean="0">
                <a:solidFill>
                  <a:schemeClr val="tx1"/>
                </a:solidFill>
                <a:latin typeface="+mn-lt"/>
                <a:ea typeface="+mn-ea"/>
                <a:cs typeface="+mn-cs"/>
              </a:rPr>
              <a:t>Fueling innovation through investment</a:t>
            </a:r>
          </a:p>
          <a:p>
            <a:pPr defTabSz="890292">
              <a:defRPr/>
            </a:pPr>
            <a:endParaRPr lang="en-US" sz="1600" kern="1200" dirty="0" smtClean="0">
              <a:solidFill>
                <a:schemeClr val="tx1"/>
              </a:solidFill>
              <a:latin typeface="+mn-lt"/>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DA64F6D-0ACA-4A5C-AA48-7C56D683F045}" type="slidenum">
              <a:rPr lang="en-US" smtClean="0"/>
              <a:t>16</a:t>
            </a:fld>
            <a:endParaRPr lang="en-US"/>
          </a:p>
        </p:txBody>
      </p:sp>
    </p:spTree>
    <p:extLst>
      <p:ext uri="{BB962C8B-B14F-4D97-AF65-F5344CB8AC3E}">
        <p14:creationId xmlns:p14="http://schemas.microsoft.com/office/powerpoint/2010/main" val="148261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Academy has shown its commitment to the future of our profession by undertaking the development of our Second Century vision. It is our hope that Academy members will also commit to the future and be inspired by the new and innovative projects that come out of this planning process.</a:t>
            </a:r>
          </a:p>
          <a:p>
            <a:pPr marL="181240" indent="-181240" defTabSz="966612">
              <a:buFont typeface="Arial" panose="020B0604020202020204" pitchFamily="34" charset="0"/>
              <a:buChar char="•"/>
              <a:defRPr/>
            </a:pPr>
            <a:endParaRPr lang="en-US" sz="1300" dirty="0">
              <a:latin typeface="Arial" panose="020B0604020202020204" pitchFamily="34" charset="0"/>
              <a:cs typeface="Arial" panose="020B0604020202020204" pitchFamily="34" charset="0"/>
            </a:endParaRPr>
          </a:p>
          <a:p>
            <a:pPr marL="181240" indent="-181240" defTabSz="966612">
              <a:buFont typeface="Arial" panose="020B0604020202020204" pitchFamily="34" charset="0"/>
              <a:buChar char="•"/>
              <a:defRPr/>
            </a:pPr>
            <a:r>
              <a:rPr lang="en-US" sz="1300" dirty="0">
                <a:latin typeface="Arial" panose="020B0604020202020204" pitchFamily="34" charset="0"/>
                <a:cs typeface="Arial" panose="020B0604020202020204" pitchFamily="34" charset="0"/>
              </a:rPr>
              <a:t>We want the whole Academy to be part of shaping our future and are confident that this process will get us there.</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This experience will teach us all to stretch in new ways. We will ask you to be open to change, welcome different ideas and ways of thinking, and bring your personal passion, energy and commitment to the profession and its impact.</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It is important for</a:t>
            </a:r>
            <a:r>
              <a:rPr lang="en-US" baseline="0" dirty="0" smtClean="0">
                <a:latin typeface="Arial" panose="020B0604020202020204" pitchFamily="34" charset="0"/>
                <a:cs typeface="Arial" panose="020B0604020202020204" pitchFamily="34" charset="0"/>
              </a:rPr>
              <a:t> you to </a:t>
            </a:r>
            <a:r>
              <a:rPr lang="en-US" dirty="0" smtClean="0">
                <a:latin typeface="Arial" panose="020B0604020202020204" pitchFamily="34" charset="0"/>
                <a:cs typeface="Arial" panose="020B0604020202020204" pitchFamily="34" charset="0"/>
              </a:rPr>
              <a:t>understand why we are undertaking this process, how it works and how the contribution of members is vital to the success of this new vision.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Academy groups, Affiliates,</a:t>
            </a:r>
            <a:r>
              <a:rPr lang="en-US" baseline="0" dirty="0" smtClean="0">
                <a:latin typeface="Arial" panose="020B0604020202020204" pitchFamily="34" charset="0"/>
                <a:cs typeface="Arial" panose="020B0604020202020204" pitchFamily="34" charset="0"/>
              </a:rPr>
              <a:t> DPGs and MIGs, should consider donating, as well as challenge, motivate and encourage their memberships to do the same. </a:t>
            </a:r>
            <a:r>
              <a:rPr lang="en-US" dirty="0" smtClean="0">
                <a:latin typeface="Arial" panose="020B0604020202020204" pitchFamily="34" charset="0"/>
                <a:cs typeface="Arial" panose="020B0604020202020204" pitchFamily="34" charset="0"/>
              </a:rPr>
              <a:t>As members, we must lead the way and be the first to show our financial commitment to the Second Century. Please join your fellow Academy leaders and contribute to the Second Century through the Foundation.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04F3A9-74C2-49E2-880D-AB7CF81B432A}" type="slidenum">
              <a:rPr lang="en-US" smtClean="0"/>
              <a:t>17</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30" indent="-166930">
              <a:buFont typeface="Arial" panose="020B0604020202020204" pitchFamily="34" charset="0"/>
              <a:buChar char="•"/>
            </a:pPr>
            <a:r>
              <a:rPr lang="en-US" sz="1200" kern="1200" dirty="0" smtClean="0">
                <a:solidFill>
                  <a:schemeClr val="tx1"/>
                </a:solidFill>
                <a:latin typeface="+mn-lt"/>
                <a:ea typeface="+mn-ea"/>
                <a:cs typeface="+mn-cs"/>
              </a:rPr>
              <a:t>Your voices are necessary to create this new vision. We hope you will share your thoughts on your vision for the future of the Academy and the profession.</a:t>
            </a:r>
          </a:p>
          <a:p>
            <a:endParaRPr lang="en-US" sz="12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200" kern="1200" dirty="0" smtClean="0">
                <a:solidFill>
                  <a:schemeClr val="tx1"/>
                </a:solidFill>
                <a:latin typeface="+mn-lt"/>
                <a:ea typeface="+mn-ea"/>
                <a:cs typeface="+mn-cs"/>
              </a:rPr>
              <a:t>We have created a Second Century liaison for our affiliates, DPGs and MIGs, and we encourage you to reach out to them as well as to your elected delegates in the House to share your thoughts.</a:t>
            </a:r>
          </a:p>
          <a:p>
            <a:endParaRPr lang="en-US" sz="1200" kern="1200" dirty="0" smtClean="0">
              <a:solidFill>
                <a:schemeClr val="tx1"/>
              </a:solidFill>
              <a:latin typeface="+mn-lt"/>
              <a:ea typeface="+mn-ea"/>
              <a:cs typeface="+mn-cs"/>
            </a:endParaRPr>
          </a:p>
          <a:p>
            <a:pPr marL="166930" indent="-166930">
              <a:buFont typeface="Arial" panose="020B0604020202020204" pitchFamily="34" charset="0"/>
              <a:buChar char="•"/>
            </a:pPr>
            <a:r>
              <a:rPr lang="en-US" sz="1200" kern="1200" dirty="0" smtClean="0">
                <a:solidFill>
                  <a:schemeClr val="tx1"/>
                </a:solidFill>
                <a:latin typeface="+mn-lt"/>
                <a:ea typeface="+mn-ea"/>
                <a:cs typeface="+mn-cs"/>
              </a:rPr>
              <a:t>With your engagement in the process, we will not only create a future that incorporates our rich history, but a future where people and communities flourish because of the transformational power of food and nutrition.</a:t>
            </a:r>
          </a:p>
          <a:p>
            <a:endParaRPr lang="en-US" dirty="0"/>
          </a:p>
        </p:txBody>
      </p:sp>
      <p:sp>
        <p:nvSpPr>
          <p:cNvPr id="4" name="Slide Number Placeholder 3"/>
          <p:cNvSpPr>
            <a:spLocks noGrp="1"/>
          </p:cNvSpPr>
          <p:nvPr>
            <p:ph type="sldNum" sz="quarter" idx="10"/>
          </p:nvPr>
        </p:nvSpPr>
        <p:spPr/>
        <p:txBody>
          <a:bodyPr/>
          <a:lstStyle/>
          <a:p>
            <a:fld id="{0DA64F6D-0ACA-4A5C-AA48-7C56D683F045}" type="slidenum">
              <a:rPr lang="en-US" smtClean="0"/>
              <a:t>18</a:t>
            </a:fld>
            <a:endParaRPr lang="en-US"/>
          </a:p>
        </p:txBody>
      </p:sp>
    </p:spTree>
    <p:extLst>
      <p:ext uri="{BB962C8B-B14F-4D97-AF65-F5344CB8AC3E}">
        <p14:creationId xmlns:p14="http://schemas.microsoft.com/office/powerpoint/2010/main" val="185176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30" indent="-166930" defTabSz="890292">
              <a:buFont typeface="Arial" panose="020B0604020202020204" pitchFamily="34" charset="0"/>
              <a:buChar char="•"/>
              <a:defRPr/>
            </a:pPr>
            <a:r>
              <a:rPr lang="en-US" altLang="en-US" sz="1200" baseline="0" dirty="0" smtClean="0"/>
              <a:t>As the Academy embarks on this endeavor, the Academy Foundation is well positioned to raise the necessary funds to support the Second Century, the new vision and the innovation projects, along with the current initiatives of the Foundation in a broader, more visible and global way. The support of Academy members is not only critical to promoting nutrition and dietetics through the Foundation, but also in funding these important programs.</a:t>
            </a:r>
          </a:p>
          <a:p>
            <a:pPr marL="166930" indent="-166930" defTabSz="890292">
              <a:buFont typeface="Arial" panose="020B0604020202020204" pitchFamily="34" charset="0"/>
              <a:buChar char="•"/>
              <a:defRPr/>
            </a:pPr>
            <a:endParaRPr lang="en-US" altLang="en-US" sz="1200" baseline="0" dirty="0" smtClean="0"/>
          </a:p>
          <a:p>
            <a:pPr marL="166930" indent="-166930" defTabSz="890292">
              <a:buFont typeface="Arial" panose="020B0604020202020204" pitchFamily="34" charset="0"/>
              <a:buChar char="•"/>
              <a:defRPr/>
            </a:pPr>
            <a:r>
              <a:rPr lang="en-US" sz="1200" dirty="0" smtClean="0"/>
              <a:t>The Foundation is proud to partner with the Academy on this bold new endeavor. </a:t>
            </a:r>
            <a:r>
              <a:rPr lang="en-US" altLang="en-US" sz="1200" baseline="0" dirty="0" smtClean="0"/>
              <a:t>As members of the Academy, this is your opportunity to make a significant impact on the future and donate to our Second Century. Become </a:t>
            </a:r>
            <a:r>
              <a:rPr lang="en-US" sz="1200" dirty="0" smtClean="0"/>
              <a:t>a member of the Second Century giving society.  </a:t>
            </a:r>
          </a:p>
          <a:p>
            <a:endParaRPr lang="en-US" dirty="0"/>
          </a:p>
        </p:txBody>
      </p:sp>
      <p:sp>
        <p:nvSpPr>
          <p:cNvPr id="4" name="Slide Number Placeholder 3"/>
          <p:cNvSpPr>
            <a:spLocks noGrp="1"/>
          </p:cNvSpPr>
          <p:nvPr>
            <p:ph type="sldNum" sz="quarter" idx="10"/>
          </p:nvPr>
        </p:nvSpPr>
        <p:spPr/>
        <p:txBody>
          <a:bodyPr/>
          <a:lstStyle/>
          <a:p>
            <a:fld id="{0DA64F6D-0ACA-4A5C-AA48-7C56D683F045}" type="slidenum">
              <a:rPr lang="en-US" smtClean="0"/>
              <a:t>19</a:t>
            </a:fld>
            <a:endParaRPr lang="en-US"/>
          </a:p>
        </p:txBody>
      </p:sp>
    </p:spTree>
    <p:extLst>
      <p:ext uri="{BB962C8B-B14F-4D97-AF65-F5344CB8AC3E}">
        <p14:creationId xmlns:p14="http://schemas.microsoft.com/office/powerpoint/2010/main" val="205808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We are sincerely committed to this journey and hope you will be too. We will look back in a few years and we will know we were part of something transformational — the legacy of our future.</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We are excited to get started and we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will continue to share information as we continue in the process.</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04F3A9-74C2-49E2-880D-AB7CF81B432A}" type="slidenum">
              <a:rPr lang="en-US" smtClean="0"/>
              <a:t>20</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Q&amp;A</a:t>
            </a:r>
          </a:p>
        </p:txBody>
      </p:sp>
      <p:sp>
        <p:nvSpPr>
          <p:cNvPr id="4" name="Slide Number Placeholder 3"/>
          <p:cNvSpPr>
            <a:spLocks noGrp="1"/>
          </p:cNvSpPr>
          <p:nvPr>
            <p:ph type="sldNum" sz="quarter" idx="10"/>
          </p:nvPr>
        </p:nvSpPr>
        <p:spPr/>
        <p:txBody>
          <a:bodyPr/>
          <a:lstStyle/>
          <a:p>
            <a:fld id="{6A04F3A9-74C2-49E2-880D-AB7CF81B432A}" type="slidenum">
              <a:rPr lang="en-US" smtClean="0"/>
              <a:t>21</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founders of the Academy of Nutrition and Dietetics had a vision: to build a profession they believed would change the course of nutrition and health.</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During World War I, nutrition began to gain momentum as a field of science separate from medicine and nursing. Food scarcity in the U.S. and in Europe, and the resulting necessary food conservation efforts, brought the public’s nutritional status into the national spotlight.</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Academy’s first members shared a belief that helping people eat well would help solve a range of the country’s most pressing problems, from fighting disease and preparing soldiers for war to combatting poverty and strengthening the economy.</a:t>
            </a:r>
          </a:p>
          <a:p>
            <a:endParaRPr lang="en-US" dirty="0"/>
          </a:p>
        </p:txBody>
      </p:sp>
      <p:sp>
        <p:nvSpPr>
          <p:cNvPr id="4" name="Slide Number Placeholder 3"/>
          <p:cNvSpPr>
            <a:spLocks noGrp="1"/>
          </p:cNvSpPr>
          <p:nvPr>
            <p:ph type="sldNum" sz="quarter" idx="10"/>
          </p:nvPr>
        </p:nvSpPr>
        <p:spPr/>
        <p:txBody>
          <a:bodyPr/>
          <a:lstStyle/>
          <a:p>
            <a:fld id="{6A04F3A9-74C2-49E2-880D-AB7CF81B432A}" type="slidenum">
              <a:rPr lang="en-US" smtClean="0"/>
              <a:t>4</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A04F3A9-74C2-49E2-880D-AB7CF81B432A}" type="slidenum">
              <a:rPr lang="en-US" smtClean="0"/>
              <a:t>5</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field of nutrition has changed over the last century, and, as a profession, we are evolving to meet these needs, in clinical care, home health care, foodservice, community programs, prevention, communications, agriculture, business, research, education and private practice.</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defTabSz="966612">
              <a:buFont typeface="Arial" panose="020B0604020202020204" pitchFamily="34" charset="0"/>
              <a:buChar char="•"/>
              <a:defRPr/>
            </a:pPr>
            <a:r>
              <a:rPr lang="en-US" dirty="0" smtClean="0">
                <a:latin typeface="Arial" panose="020B0604020202020204" pitchFamily="34" charset="0"/>
                <a:cs typeface="Arial" panose="020B0604020202020204" pitchFamily="34" charset="0"/>
              </a:rPr>
              <a:t>Our seal, adopted in 1940, built on the “benefit as many as possible” mentality. It symbolizes three important elements of the profession: a balance scale (science); a caduceus (link to medicine); and a cooking vessel (food preparation).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What was true at the start is still true today — food and nutrition have amazing power as a tool of economic and social transformation.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04F3A9-74C2-49E2-880D-AB7CF81B432A}" type="slidenum">
              <a:rPr lang="en-US" smtClean="0"/>
              <a:t>6</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As the Academy’s 100th anniversary approaches, the Academy Board of Directors directed a small committee of members and staff to explore a new vision for the Academy’s Second Century — one that would not only elevate the profession and expand our reach, but do more to improve health around the world.</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Academy’s executive team designed a strategic process for achieving this new vision, which has been enthusiastically embraced by the Academy BOD.</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And, we need your counsel and guidance. As members and leaders, you provide the leadership that will kick off our Second Century, and your contributions — whether financial or through volunteering — will be vital to bringing this vision to life.</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Since 1966, when it was established as the only charitable organization devoted exclusively to promoting nutrition and dietetics, the Foundation continues to be solely supported by donations which provide the vehicle for members to fund initiatives benefitting the health of the public.</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Now, as we prepare for the future of the next century, funding from members and external stakeholders will continue to be critical to support both the innovative projects that emerge, along with the current initiatives of the Foundation to provide support for scholarships, research and public education, yet in a broader, more effective and global way.</a:t>
            </a:r>
          </a:p>
        </p:txBody>
      </p:sp>
      <p:sp>
        <p:nvSpPr>
          <p:cNvPr id="4" name="Slide Number Placeholder 3"/>
          <p:cNvSpPr>
            <a:spLocks noGrp="1"/>
          </p:cNvSpPr>
          <p:nvPr>
            <p:ph type="sldNum" sz="quarter" idx="10"/>
          </p:nvPr>
        </p:nvSpPr>
        <p:spPr/>
        <p:txBody>
          <a:bodyPr/>
          <a:lstStyle/>
          <a:p>
            <a:fld id="{6A04F3A9-74C2-49E2-880D-AB7CF81B432A}" type="slidenum">
              <a:rPr lang="en-US" smtClean="0"/>
              <a:t>7</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Since the Academy was founded, we have seen food and health systems evolve and become more global and complex. The ability to feed people and feed them well is a challenge we feel in our homes, our schools, our communities, our nation and around the world. The growing global population, dual burden of under-nutrition and obesity and ballooning rates of chronic disease all come with exorbitant costs.</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As daunting as these challenges are, they present unprecedented opportunities for innovation and collaboration between nutrition professionals and other leaders, throughout food, wellness and health systems, as well as across disciplines.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04F3A9-74C2-49E2-880D-AB7CF81B432A}" type="slidenum">
              <a:rPr lang="en-US" smtClean="0"/>
              <a:t>9</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There is global momentum for collaborative solutions in food and nutrition – for all people, whoever they are and wherever they live.</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In the last five years, the Scaling Up Nutrition (SUN) Movement has brought together governments, civil society, the United Nations, donors, businesses and researchers in a collective effort to improve nutrition globally.</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In January 2016, the Sustainable Development Goals went into</a:t>
            </a:r>
            <a:r>
              <a:rPr lang="en-US" baseline="0" dirty="0" smtClean="0">
                <a:latin typeface="Arial" panose="020B0604020202020204" pitchFamily="34" charset="0"/>
                <a:cs typeface="Arial" panose="020B0604020202020204" pitchFamily="34" charset="0"/>
              </a:rPr>
              <a:t> effect</a:t>
            </a:r>
            <a:r>
              <a:rPr lang="en-US" dirty="0" smtClean="0">
                <a:latin typeface="Arial" panose="020B0604020202020204" pitchFamily="34" charset="0"/>
                <a:cs typeface="Arial" panose="020B0604020202020204" pitchFamily="34" charset="0"/>
              </a:rPr>
              <a:t>, with 17 transformative targets for all countries to work toward. Food and nutrition is at the top of the agenda – Goal #2 calls for an end to “all forms of malnutrition.”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In April</a:t>
            </a:r>
            <a:r>
              <a:rPr lang="en-US" baseline="0" dirty="0" smtClean="0">
                <a:latin typeface="Arial" panose="020B0604020202020204" pitchFamily="34" charset="0"/>
                <a:cs typeface="Arial" panose="020B0604020202020204" pitchFamily="34" charset="0"/>
              </a:rPr>
              <a:t> 2016</a:t>
            </a:r>
            <a:r>
              <a:rPr lang="en-US" dirty="0" smtClean="0">
                <a:latin typeface="Arial" panose="020B0604020202020204" pitchFamily="34" charset="0"/>
                <a:cs typeface="Arial" panose="020B0604020202020204" pitchFamily="34" charset="0"/>
              </a:rPr>
              <a:t>, the United Nations and the World Health Organization declared that the next 10 years will be the “Decade of Action on Nutrition,” calling for intensified action to eradicate malnutrition worldwide and ensure universal access to healthier and more sustainable diets.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04F3A9-74C2-49E2-880D-AB7CF81B432A}" type="slidenum">
              <a:rPr lang="en-US" smtClean="0"/>
              <a:t>10</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type of change needed to solve our century’s greatest nutrition challenges can only happen when leaders across the food, health care and wellness spectrum work together.</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Academy must find ways to connect our strengths – starting with gold-standard food and nutrition expertise – with other leaders and organizations to contribute to a more comprehensive approach to good nutrition.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This also requires us to take a fresh look at everything from credentialing to practice to education in order to recalibrate for this new set of challenges.</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We have often said that we want the Academy to be “at the table” in both local and global discussions about nutrition. We know our members have the talent and passion to make a difference – now is the time to look at where we can make a difference, and chart the course we want for our profession.</a:t>
            </a:r>
          </a:p>
        </p:txBody>
      </p:sp>
      <p:sp>
        <p:nvSpPr>
          <p:cNvPr id="4" name="Slide Number Placeholder 3"/>
          <p:cNvSpPr>
            <a:spLocks noGrp="1"/>
          </p:cNvSpPr>
          <p:nvPr>
            <p:ph type="sldNum" sz="quarter" idx="10"/>
          </p:nvPr>
        </p:nvSpPr>
        <p:spPr/>
        <p:txBody>
          <a:bodyPr/>
          <a:lstStyle/>
          <a:p>
            <a:fld id="{6A04F3A9-74C2-49E2-880D-AB7CF81B432A}" type="slidenum">
              <a:rPr lang="en-US" smtClean="0"/>
              <a:t>11</a:t>
            </a:fld>
            <a:endParaRPr lang="en-US"/>
          </a:p>
        </p:txBody>
      </p:sp>
    </p:spTree>
    <p:extLst>
      <p:ext uri="{BB962C8B-B14F-4D97-AF65-F5344CB8AC3E}">
        <p14:creationId xmlns:p14="http://schemas.microsoft.com/office/powerpoint/2010/main" val="183836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We are planning a collaborative, creative and deliberate process for developing our Second Century vision, and we invite members to participate every step of the way.</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b="1" dirty="0" smtClean="0">
                <a:latin typeface="Arial" panose="020B0604020202020204" pitchFamily="34" charset="0"/>
                <a:cs typeface="Arial" panose="020B0604020202020204" pitchFamily="34" charset="0"/>
              </a:rPr>
              <a:t>Vision Year (2016):</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Academy and the Foundation are look internally and externally for future opportunities where the nutrition profession can have significant influence and impact. This includes </a:t>
            </a:r>
            <a:r>
              <a:rPr lang="en-US" baseline="0" dirty="0" smtClean="0">
                <a:latin typeface="Arial" panose="020B0604020202020204" pitchFamily="34" charset="0"/>
                <a:cs typeface="Arial" panose="020B0604020202020204" pitchFamily="34" charset="0"/>
              </a:rPr>
              <a:t>meaningful input already gathered from the Board of Directors and House of Delegates.</a:t>
            </a:r>
            <a:endParaRPr lang="en-US" dirty="0" smtClean="0">
              <a:latin typeface="Arial" panose="020B0604020202020204" pitchFamily="34" charset="0"/>
              <a:cs typeface="Arial" panose="020B0604020202020204" pitchFamily="34" charset="0"/>
            </a:endParaRP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­Convene a summit in September based on the Appreciative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Inquiry method, seeking to build collaboration across food, wellness and health care systems. The summit provides an</a:t>
            </a:r>
            <a:r>
              <a:rPr lang="en-US" baseline="0" dirty="0" smtClean="0">
                <a:latin typeface="Arial" panose="020B0604020202020204" pitchFamily="34" charset="0"/>
                <a:cs typeface="Arial" panose="020B0604020202020204" pitchFamily="34" charset="0"/>
              </a:rPr>
              <a:t> opportunity to </a:t>
            </a:r>
            <a:r>
              <a:rPr lang="en-US" dirty="0" smtClean="0">
                <a:latin typeface="Arial" panose="020B0604020202020204" pitchFamily="34" charset="0"/>
                <a:cs typeface="Arial" panose="020B0604020202020204" pitchFamily="34" charset="0"/>
              </a:rPr>
              <a:t>strategize with Academy members and leaders, along with thought leaders across many fields and industries, to shape a potential strategic vision and start to identify innovative projects and partnerships to put this new vision into action.</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A proposed Second Century vision unveils at FNCE 2016 for member feedback,</a:t>
            </a:r>
            <a:r>
              <a:rPr lang="en-US" baseline="0" dirty="0" smtClean="0">
                <a:latin typeface="Arial" panose="020B0604020202020204" pitchFamily="34" charset="0"/>
                <a:cs typeface="Arial" panose="020B0604020202020204" pitchFamily="34" charset="0"/>
              </a:rPr>
              <a:t> along with a </a:t>
            </a:r>
            <a:r>
              <a:rPr lang="en-US" dirty="0" smtClean="0">
                <a:latin typeface="Arial" panose="020B0604020202020204" pitchFamily="34" charset="0"/>
                <a:cs typeface="Arial" panose="020B0604020202020204" pitchFamily="34" charset="0"/>
              </a:rPr>
              <a:t>Second Century member fundraising campaign to support this new bold vision and the innovative projects that will expand and build upon the Foundation’s current programs and priorities that advance our profession.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b="1" dirty="0" smtClean="0">
                <a:latin typeface="Arial" panose="020B0604020202020204" pitchFamily="34" charset="0"/>
                <a:cs typeface="Arial" panose="020B0604020202020204" pitchFamily="34" charset="0"/>
              </a:rPr>
              <a:t>Mission Year (2017):</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Board of Directors commemorate our 100th anniversary by endorsing the Second Century vision and advancing strategic recommendations for the Academy to bring it to life.</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Academy and the Foundation plan “innovation projects” related to the vision and seek partners for funding and implementation.</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­At FNCE 2017, we will publicly unveil the Second Century vision and announce major partnerships and projects related to the vision.</a:t>
            </a:r>
          </a:p>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b="1" dirty="0" smtClean="0">
                <a:latin typeface="Arial" panose="020B0604020202020204" pitchFamily="34" charset="0"/>
                <a:cs typeface="Arial" panose="020B0604020202020204" pitchFamily="34" charset="0"/>
              </a:rPr>
              <a:t>Impact Year (2018):</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­The Academy and Foundation activate partnerships and external funding announced at FNCE 2017 and launch innovation projects in the field.</a:t>
            </a:r>
          </a:p>
          <a:p>
            <a:pPr marL="664546" lvl="1" indent="-181240">
              <a:buFont typeface="Arial" panose="020B0604020202020204" pitchFamily="34" charset="0"/>
              <a:buChar char="•"/>
            </a:pPr>
            <a:r>
              <a:rPr lang="en-US" dirty="0" smtClean="0">
                <a:latin typeface="Arial" panose="020B0604020202020204" pitchFamily="34" charset="0"/>
                <a:cs typeface="Arial" panose="020B0604020202020204" pitchFamily="34" charset="0"/>
              </a:rPr>
              <a:t>­We begin to make our new mark on the world in 2018.</a:t>
            </a:r>
          </a:p>
        </p:txBody>
      </p:sp>
      <p:sp>
        <p:nvSpPr>
          <p:cNvPr id="4" name="Slide Number Placeholder 3"/>
          <p:cNvSpPr>
            <a:spLocks noGrp="1"/>
          </p:cNvSpPr>
          <p:nvPr>
            <p:ph type="sldNum" sz="quarter" idx="10"/>
          </p:nvPr>
        </p:nvSpPr>
        <p:spPr/>
        <p:txBody>
          <a:bodyPr/>
          <a:lstStyle/>
          <a:p>
            <a:fld id="{6A04F3A9-74C2-49E2-880D-AB7CF81B432A}" type="slidenum">
              <a:rPr lang="en-US" smtClean="0"/>
              <a:t>13</a:t>
            </a:fld>
            <a:endParaRPr lang="en-US"/>
          </a:p>
        </p:txBody>
      </p:sp>
    </p:spTree>
    <p:extLst>
      <p:ext uri="{BB962C8B-B14F-4D97-AF65-F5344CB8AC3E}">
        <p14:creationId xmlns:p14="http://schemas.microsoft.com/office/powerpoint/2010/main" val="1838363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10" name="Rectangle 9"/>
          <p:cNvSpPr/>
          <p:nvPr userDrawn="1"/>
        </p:nvSpPr>
        <p:spPr>
          <a:xfrm>
            <a:off x="-1" y="7174090"/>
            <a:ext cx="14455789" cy="891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701" y="3594602"/>
            <a:ext cx="12435840" cy="1634490"/>
          </a:xfrm>
        </p:spPr>
        <p:txBody>
          <a:bodyPr anchor="t"/>
          <a:lstStyle>
            <a:lvl1pPr algn="l">
              <a:defRPr sz="5700" b="1" cap="all">
                <a:solidFill>
                  <a:schemeClr val="tx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55701" y="2859407"/>
            <a:ext cx="12435840" cy="735194"/>
          </a:xfrm>
        </p:spPr>
        <p:txBody>
          <a:bodyPr anchor="b"/>
          <a:lstStyle>
            <a:lvl1pPr marL="0" indent="0">
              <a:buNone/>
              <a:defRPr sz="2900">
                <a:solidFill>
                  <a:schemeClr val="tx1">
                    <a:lumMod val="50000"/>
                    <a:lumOff val="50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5618"/>
          <a:stretch/>
        </p:blipFill>
        <p:spPr>
          <a:xfrm>
            <a:off x="0" y="5619750"/>
            <a:ext cx="14630400" cy="5298362"/>
          </a:xfrm>
          <a:prstGeom prst="rect">
            <a:avLst/>
          </a:prstGeom>
        </p:spPr>
      </p:pic>
      <p:pic>
        <p:nvPicPr>
          <p:cNvPr id="1026" name="Picture 2" descr="C:\Users\NAGYJ\Documents\Academy\Logos\2NDCent-Academy-Foundation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5739" y="601600"/>
            <a:ext cx="7424367" cy="99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50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11" y="3095861"/>
            <a:ext cx="1901951" cy="1901951"/>
          </a:xfrm>
          <a:prstGeom prst="rect">
            <a:avLst/>
          </a:prstGeom>
        </p:spPr>
      </p:pic>
    </p:spTree>
    <p:extLst>
      <p:ext uri="{BB962C8B-B14F-4D97-AF65-F5344CB8AC3E}">
        <p14:creationId xmlns:p14="http://schemas.microsoft.com/office/powerpoint/2010/main" val="27480789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2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820" y="3095861"/>
            <a:ext cx="1901951" cy="1901951"/>
          </a:xfrm>
          <a:prstGeom prst="rect">
            <a:avLst/>
          </a:prstGeom>
        </p:spPr>
      </p:pic>
    </p:spTree>
    <p:extLst>
      <p:ext uri="{BB962C8B-B14F-4D97-AF65-F5344CB8AC3E}">
        <p14:creationId xmlns:p14="http://schemas.microsoft.com/office/powerpoint/2010/main" val="13507892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11" y="3097924"/>
            <a:ext cx="1899888" cy="1899888"/>
          </a:xfrm>
          <a:prstGeom prst="rect">
            <a:avLst/>
          </a:prstGeom>
        </p:spPr>
      </p:pic>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107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4F4D66"/>
              </a:buClr>
              <a:defRPr>
                <a:solidFill>
                  <a:schemeClr val="tx1">
                    <a:lumMod val="75000"/>
                    <a:lumOff val="25000"/>
                  </a:schemeClr>
                </a:solidFill>
              </a:defRPr>
            </a:lvl1pPr>
            <a:lvl2pPr>
              <a:buClr>
                <a:srgbClr val="4F4D66"/>
              </a:buClr>
              <a:defRPr>
                <a:solidFill>
                  <a:schemeClr val="tx1">
                    <a:lumMod val="75000"/>
                    <a:lumOff val="25000"/>
                  </a:schemeClr>
                </a:solidFill>
              </a:defRPr>
            </a:lvl2pPr>
            <a:lvl3pPr>
              <a:buClr>
                <a:srgbClr val="4F4D66"/>
              </a:buClr>
              <a:defRPr>
                <a:solidFill>
                  <a:schemeClr val="tx1">
                    <a:lumMod val="75000"/>
                    <a:lumOff val="25000"/>
                  </a:schemeClr>
                </a:solidFill>
              </a:defRPr>
            </a:lvl3pPr>
            <a:lvl4pPr>
              <a:buClr>
                <a:srgbClr val="4F4D66"/>
              </a:buClr>
              <a:defRPr>
                <a:solidFill>
                  <a:schemeClr val="tx1">
                    <a:lumMod val="75000"/>
                    <a:lumOff val="25000"/>
                  </a:schemeClr>
                </a:solidFill>
              </a:defRPr>
            </a:lvl4pPr>
            <a:lvl5pPr>
              <a:buClr>
                <a:srgbClr val="4F4D66"/>
              </a:buCl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37051179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404489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8" name="Footer Placeholder 7"/>
          <p:cNvSpPr>
            <a:spLocks noGrp="1"/>
          </p:cNvSpPr>
          <p:nvPr>
            <p:ph type="ftr" sz="quarter" idx="11"/>
          </p:nvPr>
        </p:nvSpPr>
        <p:spPr>
          <a:xfrm>
            <a:off x="4998720" y="7627621"/>
            <a:ext cx="4632960" cy="438150"/>
          </a:xfrm>
          <a:prstGeom prst="rect">
            <a:avLst/>
          </a:prstGeom>
        </p:spPr>
        <p:txBody>
          <a:bodyPr/>
          <a:lstStyle/>
          <a:p>
            <a:endParaRPr lang="en-US"/>
          </a:p>
        </p:txBody>
      </p:sp>
      <p:sp>
        <p:nvSpPr>
          <p:cNvPr id="9" name="Slide Number Placeholder 8"/>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19846401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3" name="Footer Placeholder 2"/>
          <p:cNvSpPr>
            <a:spLocks noGrp="1"/>
          </p:cNvSpPr>
          <p:nvPr>
            <p:ph type="ftr" sz="quarter" idx="11"/>
          </p:nvPr>
        </p:nvSpPr>
        <p:spPr>
          <a:xfrm>
            <a:off x="4998720" y="7627621"/>
            <a:ext cx="4632960"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1179485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35008398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6" name="Footer Placeholder 5"/>
          <p:cNvSpPr>
            <a:spLocks noGrp="1"/>
          </p:cNvSpPr>
          <p:nvPr>
            <p:ph type="ftr" sz="quarter" idx="11"/>
          </p:nvPr>
        </p:nvSpPr>
        <p:spPr>
          <a:xfrm>
            <a:off x="4998720" y="7627621"/>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11537021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940655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14" name="Rectangle 13"/>
          <p:cNvSpPr/>
          <p:nvPr userDrawn="1"/>
        </p:nvSpPr>
        <p:spPr>
          <a:xfrm>
            <a:off x="0" y="2646175"/>
            <a:ext cx="14630400" cy="5583426"/>
          </a:xfrm>
          <a:prstGeom prst="rect">
            <a:avLst/>
          </a:prstGeom>
          <a:solidFill>
            <a:srgbClr val="4F4D66"/>
          </a:solidFill>
          <a:ln>
            <a:solidFill>
              <a:srgbClr val="4F4D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19" y="3161316"/>
            <a:ext cx="13167361" cy="7406640"/>
          </a:xfrm>
          <a:prstGeom prst="rect">
            <a:avLst/>
          </a:prstGeom>
        </p:spPr>
      </p:pic>
      <p:sp>
        <p:nvSpPr>
          <p:cNvPr id="4" name="Date Placeholder 3"/>
          <p:cNvSpPr>
            <a:spLocks noGrp="1"/>
          </p:cNvSpPr>
          <p:nvPr>
            <p:ph type="dt" sz="half" idx="10"/>
          </p:nvPr>
        </p:nvSpPr>
        <p:spPr>
          <a:xfrm>
            <a:off x="731520" y="7627621"/>
            <a:ext cx="3413760" cy="438150"/>
          </a:xfrm>
          <a:prstGeom prst="rect">
            <a:avLst/>
          </a:prstGeom>
        </p:spPr>
        <p:txBody>
          <a:bodyPr/>
          <a:lstStyle>
            <a:lvl1pPr>
              <a:defRPr>
                <a:solidFill>
                  <a:srgbClr val="FFFFFF"/>
                </a:solidFill>
              </a:defRPr>
            </a:lvl1pPr>
          </a:lstStyle>
          <a:p>
            <a:fld id="{B88A0754-4ECA-B546-A196-47D873C2D9B3}" type="datetimeFigureOut">
              <a:rPr lang="en-US" smtClean="0"/>
              <a:pPr/>
              <a:t>10/27/2016</a:t>
            </a:fld>
            <a:endParaRPr lang="en-US" dirty="0"/>
          </a:p>
        </p:txBody>
      </p:sp>
      <p:sp>
        <p:nvSpPr>
          <p:cNvPr id="5" name="Footer Placeholder 4"/>
          <p:cNvSpPr>
            <a:spLocks noGrp="1"/>
          </p:cNvSpPr>
          <p:nvPr>
            <p:ph type="ftr" sz="quarter" idx="11"/>
          </p:nvPr>
        </p:nvSpPr>
        <p:spPr>
          <a:xfrm>
            <a:off x="4998720" y="7627621"/>
            <a:ext cx="4632960" cy="438150"/>
          </a:xfrm>
          <a:prstGeom prst="rect">
            <a:avLst/>
          </a:prstGeom>
          <a:ln>
            <a:noFill/>
          </a:ln>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lvl1pPr>
              <a:defRPr>
                <a:solidFill>
                  <a:srgbClr val="FFFFFF"/>
                </a:solidFill>
              </a:defRPr>
            </a:lvl1pPr>
          </a:lstStyle>
          <a:p>
            <a:fld id="{FF3D28BB-BD0F-CC43-99FB-BC51EB130FA5}" type="slidenum">
              <a:rPr lang="en-US" smtClean="0"/>
              <a:pPr/>
              <a:t>‹#›</a:t>
            </a:fld>
            <a:endParaRPr lang="en-US" dirty="0"/>
          </a:p>
        </p:txBody>
      </p:sp>
      <p:sp>
        <p:nvSpPr>
          <p:cNvPr id="2" name="Title 1"/>
          <p:cNvSpPr>
            <a:spLocks noGrp="1"/>
          </p:cNvSpPr>
          <p:nvPr>
            <p:ph type="title"/>
          </p:nvPr>
        </p:nvSpPr>
        <p:spPr>
          <a:xfrm>
            <a:off x="1155701" y="3413086"/>
            <a:ext cx="12435840" cy="1319727"/>
          </a:xfrm>
        </p:spPr>
        <p:txBody>
          <a:bodyPr anchor="t"/>
          <a:lstStyle>
            <a:lvl1pPr algn="ctr">
              <a:defRPr sz="57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55701" y="4881434"/>
            <a:ext cx="12435840" cy="719266"/>
          </a:xfrm>
          <a:noFill/>
        </p:spPr>
        <p:txBody>
          <a:bodyPr anchor="t" anchorCtr="0">
            <a:noAutofit/>
          </a:bodyPr>
          <a:lstStyle>
            <a:lvl1pPr marL="0" indent="0" algn="ctr">
              <a:buNone/>
              <a:defRPr sz="3600">
                <a:solidFill>
                  <a:schemeClr val="accent6"/>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pic>
        <p:nvPicPr>
          <p:cNvPr id="3074" name="Picture 2" descr="C:\Users\NAGYJ\Documents\Academy\Logos\2NDCent-Academy-Foundation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54511" y="601677"/>
            <a:ext cx="11730768" cy="157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262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 y="7627621"/>
            <a:ext cx="3413760" cy="438150"/>
          </a:xfrm>
          <a:prstGeom prst="rect">
            <a:avLst/>
          </a:prstGeom>
        </p:spPr>
        <p:txBody>
          <a:bodyPr/>
          <a:lstStyle/>
          <a:p>
            <a:fld id="{B88A0754-4ECA-B546-A196-47D873C2D9B3}" type="datetimeFigureOut">
              <a:rPr lang="en-US" smtClean="0"/>
              <a:t>10/27/2016</a:t>
            </a:fld>
            <a:endParaRPr lang="en-US"/>
          </a:p>
        </p:txBody>
      </p:sp>
      <p:sp>
        <p:nvSpPr>
          <p:cNvPr id="5" name="Footer Placeholder 4"/>
          <p:cNvSpPr>
            <a:spLocks noGrp="1"/>
          </p:cNvSpPr>
          <p:nvPr>
            <p:ph type="ftr" sz="quarter" idx="11"/>
          </p:nvPr>
        </p:nvSpPr>
        <p:spPr>
          <a:xfrm>
            <a:off x="4998720" y="7627621"/>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7627621"/>
            <a:ext cx="3413760" cy="438150"/>
          </a:xfrm>
          <a:prstGeom prst="rect">
            <a:avLst/>
          </a:prstGeom>
        </p:spPr>
        <p:txBody>
          <a:bodyPr/>
          <a:lstStyle/>
          <a:p>
            <a:fld id="{FF3D28BB-BD0F-CC43-99FB-BC51EB130FA5}" type="slidenum">
              <a:rPr lang="en-US" smtClean="0"/>
              <a:t>‹#›</a:t>
            </a:fld>
            <a:endParaRPr lang="en-US"/>
          </a:p>
        </p:txBody>
      </p:sp>
    </p:spTree>
    <p:extLst>
      <p:ext uri="{BB962C8B-B14F-4D97-AF65-F5344CB8AC3E}">
        <p14:creationId xmlns:p14="http://schemas.microsoft.com/office/powerpoint/2010/main" val="235593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11" y="3095861"/>
            <a:ext cx="1901951" cy="1901951"/>
          </a:xfrm>
          <a:prstGeom prst="rect">
            <a:avLst/>
          </a:prstGeom>
        </p:spPr>
      </p:pic>
    </p:spTree>
    <p:extLst>
      <p:ext uri="{BB962C8B-B14F-4D97-AF65-F5344CB8AC3E}">
        <p14:creationId xmlns:p14="http://schemas.microsoft.com/office/powerpoint/2010/main" val="24345821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11" y="3230685"/>
            <a:ext cx="1901951" cy="1901951"/>
          </a:xfrm>
          <a:prstGeom prst="rect">
            <a:avLst/>
          </a:prstGeom>
        </p:spPr>
      </p:pic>
    </p:spTree>
    <p:extLst>
      <p:ext uri="{BB962C8B-B14F-4D97-AF65-F5344CB8AC3E}">
        <p14:creationId xmlns:p14="http://schemas.microsoft.com/office/powerpoint/2010/main" val="493662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11" y="3097924"/>
            <a:ext cx="1901951" cy="1901951"/>
          </a:xfrm>
          <a:prstGeom prst="rect">
            <a:avLst/>
          </a:prstGeom>
        </p:spPr>
      </p:pic>
    </p:spTree>
    <p:extLst>
      <p:ext uri="{BB962C8B-B14F-4D97-AF65-F5344CB8AC3E}">
        <p14:creationId xmlns:p14="http://schemas.microsoft.com/office/powerpoint/2010/main" val="602547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848" y="3097924"/>
            <a:ext cx="1901951" cy="1901951"/>
          </a:xfrm>
          <a:prstGeom prst="rect">
            <a:avLst/>
          </a:prstGeom>
        </p:spPr>
      </p:pic>
    </p:spTree>
    <p:extLst>
      <p:ext uri="{BB962C8B-B14F-4D97-AF65-F5344CB8AC3E}">
        <p14:creationId xmlns:p14="http://schemas.microsoft.com/office/powerpoint/2010/main" val="12921818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1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425" y="3095861"/>
            <a:ext cx="1901951" cy="1901951"/>
          </a:xfrm>
          <a:prstGeom prst="rect">
            <a:avLst/>
          </a:prstGeom>
        </p:spPr>
      </p:pic>
    </p:spTree>
    <p:extLst>
      <p:ext uri="{BB962C8B-B14F-4D97-AF65-F5344CB8AC3E}">
        <p14:creationId xmlns:p14="http://schemas.microsoft.com/office/powerpoint/2010/main" val="24401763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848" y="2913144"/>
            <a:ext cx="1901951" cy="1901951"/>
          </a:xfrm>
          <a:prstGeom prst="rect">
            <a:avLst/>
          </a:prstGeom>
        </p:spPr>
      </p:pic>
    </p:spTree>
    <p:extLst>
      <p:ext uri="{BB962C8B-B14F-4D97-AF65-F5344CB8AC3E}">
        <p14:creationId xmlns:p14="http://schemas.microsoft.com/office/powerpoint/2010/main" val="2105744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5" name="Rectangle 4"/>
          <p:cNvSpPr/>
          <p:nvPr userDrawn="1"/>
        </p:nvSpPr>
        <p:spPr>
          <a:xfrm>
            <a:off x="2220267" y="6971432"/>
            <a:ext cx="5851679" cy="1258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Rectangle 5"/>
          <p:cNvSpPr/>
          <p:nvPr userDrawn="1"/>
        </p:nvSpPr>
        <p:spPr>
          <a:xfrm>
            <a:off x="1" y="0"/>
            <a:ext cx="3515709" cy="8229600"/>
          </a:xfrm>
          <a:prstGeom prst="rect">
            <a:avLst/>
          </a:prstGeom>
          <a:solidFill>
            <a:srgbClr val="4F4D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4183552" y="3423477"/>
            <a:ext cx="8548643" cy="1371600"/>
          </a:xfrm>
        </p:spPr>
        <p:txBody>
          <a:bodyPr/>
          <a:lstStyle>
            <a:lvl1pPr algn="l">
              <a:defRPr>
                <a:solidFill>
                  <a:schemeClr val="tx1">
                    <a:lumMod val="75000"/>
                    <a:lumOff val="25000"/>
                  </a:schemeClr>
                </a:solidFill>
              </a:defRPr>
            </a:lvl1pPr>
          </a:lstStyle>
          <a:p>
            <a:r>
              <a:rPr lang="en-US" dirty="0" smtClean="0"/>
              <a:t>Click to edit Master title style</a:t>
            </a:r>
            <a:endParaRPr lang="en-US" dirty="0"/>
          </a:p>
        </p:txBody>
      </p:sp>
      <p:pic>
        <p:nvPicPr>
          <p:cNvPr id="4" name="Picture 3" descr="SecondCenturyPPT_Icons-White-v2-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11" y="3095861"/>
            <a:ext cx="1901951" cy="1901951"/>
          </a:xfrm>
          <a:prstGeom prst="rect">
            <a:avLst/>
          </a:prstGeom>
        </p:spPr>
      </p:pic>
    </p:spTree>
    <p:extLst>
      <p:ext uri="{BB962C8B-B14F-4D97-AF65-F5344CB8AC3E}">
        <p14:creationId xmlns:p14="http://schemas.microsoft.com/office/powerpoint/2010/main" val="34695995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4897"/>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Arrow Connector 11"/>
          <p:cNvCxnSpPr/>
          <p:nvPr userDrawn="1"/>
        </p:nvCxnSpPr>
        <p:spPr>
          <a:xfrm flipH="1">
            <a:off x="-20567" y="7604791"/>
            <a:ext cx="8049010" cy="0"/>
          </a:xfrm>
          <a:prstGeom prst="straightConnector1">
            <a:avLst/>
          </a:prstGeom>
          <a:ln>
            <a:solidFill>
              <a:srgbClr val="1B5732"/>
            </a:solidFill>
            <a:headEnd type="triangle"/>
            <a:tailEnd type="none"/>
          </a:ln>
          <a:effectLst/>
        </p:spPr>
        <p:style>
          <a:lnRef idx="3">
            <a:schemeClr val="dk1"/>
          </a:lnRef>
          <a:fillRef idx="0">
            <a:schemeClr val="dk1"/>
          </a:fillRef>
          <a:effectRef idx="2">
            <a:schemeClr val="dk1"/>
          </a:effectRef>
          <a:fontRef idx="minor">
            <a:schemeClr val="tx1"/>
          </a:fontRef>
        </p:style>
      </p:cxnSp>
      <p:pic>
        <p:nvPicPr>
          <p:cNvPr id="2050" name="Picture 2" descr="C:\Users\NAGYJ\Documents\Academy\Logos\2NDCent-Academy-Foundation_LOGO.png"/>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152844" y="7207463"/>
            <a:ext cx="6075028" cy="81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0776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6" r:id="rId3"/>
    <p:sldLayoutId id="2147483704" r:id="rId4"/>
    <p:sldLayoutId id="2147483705" r:id="rId5"/>
    <p:sldLayoutId id="2147483709" r:id="rId6"/>
    <p:sldLayoutId id="2147483711" r:id="rId7"/>
    <p:sldLayoutId id="2147483708" r:id="rId8"/>
    <p:sldLayoutId id="2147483710" r:id="rId9"/>
    <p:sldLayoutId id="2147483707" r:id="rId10"/>
    <p:sldLayoutId id="2147483712" r:id="rId11"/>
    <p:sldLayoutId id="2147483703" r:id="rId12"/>
    <p:sldLayoutId id="2147483693" r:id="rId13"/>
    <p:sldLayoutId id="2147483652" r:id="rId14"/>
    <p:sldLayoutId id="2147483653" r:id="rId15"/>
    <p:sldLayoutId id="2147483655" r:id="rId16"/>
    <p:sldLayoutId id="2147483656" r:id="rId17"/>
    <p:sldLayoutId id="2147483657" r:id="rId18"/>
    <p:sldLayoutId id="2147483658" r:id="rId19"/>
    <p:sldLayoutId id="2147483659" r:id="rId20"/>
  </p:sldLayoutIdLst>
  <p:timing>
    <p:tnLst>
      <p:par>
        <p:cTn id="1" dur="indefinite" restart="never" nodeType="tmRoot"/>
      </p:par>
    </p:tnLst>
  </p:timing>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secondcentury@eatright.or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secondcentury@eatright.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panose="020B0604020202020204" pitchFamily="34" charset="0"/>
                <a:cs typeface="Arial" panose="020B0604020202020204" pitchFamily="34" charset="0"/>
              </a:rPr>
              <a:t>Our Vision</a:t>
            </a:r>
            <a:endParaRPr lang="en-US" sz="4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Carrying the </a:t>
            </a:r>
            <a:r>
              <a:rPr lang="en-US" dirty="0" smtClean="0">
                <a:latin typeface="Arial" panose="020B0604020202020204" pitchFamily="34" charset="0"/>
                <a:cs typeface="Arial" panose="020B0604020202020204" pitchFamily="34" charset="0"/>
              </a:rPr>
              <a:t>Flame through the Next Century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432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945007"/>
            <a:ext cx="13045440" cy="2779394"/>
          </a:xfrm>
        </p:spPr>
        <p:txBody>
          <a:bodyPr>
            <a:normAutofit/>
          </a:bodyPr>
          <a:lstStyle/>
          <a:p>
            <a:pPr>
              <a:spcAft>
                <a:spcPts val="960"/>
              </a:spcAft>
              <a:buClr>
                <a:srgbClr val="4F4D66"/>
              </a:buClr>
            </a:pPr>
            <a:r>
              <a:rPr lang="en-US" sz="4000" dirty="0">
                <a:solidFill>
                  <a:schemeClr val="tx1">
                    <a:lumMod val="75000"/>
                    <a:lumOff val="25000"/>
                  </a:schemeClr>
                </a:solidFill>
                <a:latin typeface="Arial" panose="020B0604020202020204" pitchFamily="34" charset="0"/>
                <a:cs typeface="Arial" panose="020B0604020202020204" pitchFamily="34" charset="0"/>
              </a:rPr>
              <a:t>Scaling Up Nutrition (SUN) Movement</a:t>
            </a:r>
          </a:p>
          <a:p>
            <a:pPr>
              <a:spcAft>
                <a:spcPts val="960"/>
              </a:spcAft>
              <a:buClr>
                <a:srgbClr val="4F4D66"/>
              </a:buClr>
            </a:pPr>
            <a:r>
              <a:rPr lang="en-US" sz="4000" dirty="0">
                <a:solidFill>
                  <a:schemeClr val="tx1">
                    <a:lumMod val="75000"/>
                    <a:lumOff val="25000"/>
                  </a:schemeClr>
                </a:solidFill>
                <a:latin typeface="Arial" panose="020B0604020202020204" pitchFamily="34" charset="0"/>
                <a:cs typeface="Arial" panose="020B0604020202020204" pitchFamily="34" charset="0"/>
              </a:rPr>
              <a:t>Sustainable Development Goals</a:t>
            </a:r>
          </a:p>
          <a:p>
            <a:pPr>
              <a:spcAft>
                <a:spcPts val="960"/>
              </a:spcAft>
              <a:buClr>
                <a:srgbClr val="4F4D66"/>
              </a:buClr>
            </a:pPr>
            <a:r>
              <a:rPr lang="en-US" sz="4000" dirty="0" smtClean="0">
                <a:solidFill>
                  <a:schemeClr val="tx1">
                    <a:lumMod val="75000"/>
                    <a:lumOff val="25000"/>
                  </a:schemeClr>
                </a:solidFill>
                <a:latin typeface="Arial" panose="020B0604020202020204" pitchFamily="34" charset="0"/>
                <a:cs typeface="Arial" panose="020B0604020202020204" pitchFamily="34" charset="0"/>
              </a:rPr>
              <a:t>U.N. </a:t>
            </a:r>
            <a:r>
              <a:rPr lang="en-US" sz="4000" dirty="0">
                <a:solidFill>
                  <a:schemeClr val="tx1">
                    <a:lumMod val="75000"/>
                    <a:lumOff val="25000"/>
                  </a:schemeClr>
                </a:solidFill>
                <a:latin typeface="Arial" panose="020B0604020202020204" pitchFamily="34" charset="0"/>
                <a:cs typeface="Arial" panose="020B0604020202020204" pitchFamily="34" charset="0"/>
              </a:rPr>
              <a:t>and WHO Decade of Action on Nutrition</a:t>
            </a:r>
          </a:p>
        </p:txBody>
      </p:sp>
      <p:sp>
        <p:nvSpPr>
          <p:cNvPr id="7" name="Title 1"/>
          <p:cNvSpPr txBox="1">
            <a:spLocks/>
          </p:cNvSpPr>
          <p:nvPr/>
        </p:nvSpPr>
        <p:spPr>
          <a:xfrm>
            <a:off x="731520" y="457200"/>
            <a:ext cx="13411200" cy="1371600"/>
          </a:xfrm>
          <a:prstGeom prst="rect">
            <a:avLst/>
          </a:prstGeom>
        </p:spPr>
        <p:txBody>
          <a:bodyPr vert="horz" lIns="146304" tIns="73152" rIns="146304" bIns="7315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1">
                    <a:lumMod val="75000"/>
                    <a:lumOff val="25000"/>
                  </a:schemeClr>
                </a:solidFill>
                <a:latin typeface="Arial" panose="020B0604020202020204" pitchFamily="34" charset="0"/>
                <a:cs typeface="Arial" panose="020B0604020202020204" pitchFamily="34" charset="0"/>
              </a:rPr>
              <a:t>There is global momentum for </a:t>
            </a:r>
            <a:r>
              <a:rPr lang="en-US" b="1" dirty="0">
                <a:solidFill>
                  <a:schemeClr val="tx1">
                    <a:lumMod val="75000"/>
                    <a:lumOff val="25000"/>
                  </a:schemeClr>
                </a:solidFill>
                <a:latin typeface="Arial" panose="020B0604020202020204" pitchFamily="34" charset="0"/>
                <a:cs typeface="Arial" panose="020B0604020202020204" pitchFamily="34" charset="0"/>
              </a:rPr>
              <a:t>collaborative solutions</a:t>
            </a:r>
            <a:r>
              <a:rPr lang="en-US" dirty="0">
                <a:solidFill>
                  <a:schemeClr val="tx1">
                    <a:lumMod val="75000"/>
                    <a:lumOff val="25000"/>
                  </a:schemeClr>
                </a:solidFill>
                <a:latin typeface="Arial" panose="020B0604020202020204" pitchFamily="34" charset="0"/>
                <a:cs typeface="Arial" panose="020B0604020202020204" pitchFamily="34" charset="0"/>
              </a:rPr>
              <a:t>.</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2" descr="C:\Users\NAGYJ\Documents\Academy\Internal Pitch Deck\TGG_Icon_Color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789" y="4693920"/>
            <a:ext cx="2316480" cy="23164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GYJ\Documents\Academy\Internal Pitch Deck\01_TGG_Horizontal_col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60" b="6910"/>
          <a:stretch/>
        </p:blipFill>
        <p:spPr bwMode="auto">
          <a:xfrm>
            <a:off x="3901440" y="4549315"/>
            <a:ext cx="8866909" cy="27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7220" y="701040"/>
            <a:ext cx="13533120" cy="3169920"/>
          </a:xfrm>
          <a:prstGeom prst="rect">
            <a:avLst/>
          </a:prstGeom>
        </p:spPr>
        <p:txBody>
          <a:bodyPr vert="horz" lIns="146304" tIns="73152" rIns="146304" bIns="73152"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1">
                    <a:lumMod val="75000"/>
                    <a:lumOff val="25000"/>
                  </a:schemeClr>
                </a:solidFill>
                <a:latin typeface="Arial" panose="020B0604020202020204" pitchFamily="34" charset="0"/>
                <a:cs typeface="Arial" panose="020B0604020202020204" pitchFamily="34" charset="0"/>
              </a:rPr>
              <a:t>The Academy has an opportunity to </a:t>
            </a:r>
            <a:r>
              <a:rPr lang="en-US" sz="4000" b="1" dirty="0">
                <a:solidFill>
                  <a:schemeClr val="tx1">
                    <a:lumMod val="75000"/>
                    <a:lumOff val="25000"/>
                  </a:schemeClr>
                </a:solidFill>
                <a:latin typeface="Arial" panose="020B0604020202020204" pitchFamily="34" charset="0"/>
                <a:cs typeface="Arial" panose="020B0604020202020204" pitchFamily="34" charset="0"/>
              </a:rPr>
              <a:t>accelerate improvements</a:t>
            </a:r>
            <a:r>
              <a:rPr lang="en-US" sz="4000" dirty="0">
                <a:solidFill>
                  <a:schemeClr val="tx1">
                    <a:lumMod val="75000"/>
                    <a:lumOff val="25000"/>
                  </a:schemeClr>
                </a:solidFill>
                <a:latin typeface="Arial" panose="020B0604020202020204" pitchFamily="34" charset="0"/>
                <a:cs typeface="Arial" panose="020B0604020202020204" pitchFamily="34" charset="0"/>
              </a:rPr>
              <a:t> in nutrition and health around the world, by </a:t>
            </a:r>
            <a:r>
              <a:rPr lang="en-US" sz="4000" b="1" dirty="0">
                <a:solidFill>
                  <a:schemeClr val="tx1">
                    <a:lumMod val="75000"/>
                    <a:lumOff val="25000"/>
                  </a:schemeClr>
                </a:solidFill>
                <a:latin typeface="Arial" panose="020B0604020202020204" pitchFamily="34" charset="0"/>
                <a:cs typeface="Arial" panose="020B0604020202020204" pitchFamily="34" charset="0"/>
              </a:rPr>
              <a:t>building on our strengths </a:t>
            </a:r>
            <a:r>
              <a:rPr lang="en-US" sz="4000" dirty="0">
                <a:solidFill>
                  <a:schemeClr val="tx1">
                    <a:lumMod val="75000"/>
                    <a:lumOff val="25000"/>
                  </a:schemeClr>
                </a:solidFill>
                <a:latin typeface="Arial" panose="020B0604020202020204" pitchFamily="34" charset="0"/>
                <a:cs typeface="Arial" panose="020B0604020202020204" pitchFamily="34" charset="0"/>
              </a:rPr>
              <a:t>and </a:t>
            </a:r>
            <a:r>
              <a:rPr lang="en-US" sz="4000" b="1" dirty="0">
                <a:solidFill>
                  <a:schemeClr val="tx1">
                    <a:lumMod val="75000"/>
                    <a:lumOff val="25000"/>
                  </a:schemeClr>
                </a:solidFill>
                <a:latin typeface="Arial" panose="020B0604020202020204" pitchFamily="34" charset="0"/>
                <a:cs typeface="Arial" panose="020B0604020202020204" pitchFamily="34" charset="0"/>
              </a:rPr>
              <a:t>collaborating</a:t>
            </a:r>
            <a:r>
              <a:rPr lang="en-US" sz="4000" dirty="0">
                <a:solidFill>
                  <a:schemeClr val="tx1">
                    <a:lumMod val="75000"/>
                    <a:lumOff val="25000"/>
                  </a:schemeClr>
                </a:solidFill>
                <a:latin typeface="Arial" panose="020B0604020202020204" pitchFamily="34" charset="0"/>
                <a:cs typeface="Arial" panose="020B0604020202020204" pitchFamily="34" charset="0"/>
              </a:rPr>
              <a:t> with other leaders.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8315" b="36663"/>
          <a:stretch/>
        </p:blipFill>
        <p:spPr>
          <a:xfrm>
            <a:off x="339090" y="3516759"/>
            <a:ext cx="14020800" cy="1973403"/>
          </a:xfrm>
          <a:prstGeom prst="rect">
            <a:avLst/>
          </a:prstGeom>
        </p:spPr>
      </p:pic>
      <p:sp>
        <p:nvSpPr>
          <p:cNvPr id="4" name="Title 1"/>
          <p:cNvSpPr txBox="1">
            <a:spLocks/>
          </p:cNvSpPr>
          <p:nvPr/>
        </p:nvSpPr>
        <p:spPr>
          <a:xfrm>
            <a:off x="731520" y="5376024"/>
            <a:ext cx="12923520" cy="1584960"/>
          </a:xfrm>
          <a:prstGeom prst="rect">
            <a:avLst/>
          </a:prstGeom>
        </p:spPr>
        <p:txBody>
          <a:bodyPr vert="horz" lIns="146304" tIns="73152" rIns="146304" bIns="73152"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1">
                    <a:lumMod val="75000"/>
                    <a:lumOff val="25000"/>
                  </a:schemeClr>
                </a:solidFill>
                <a:latin typeface="Arial" panose="020B0604020202020204" pitchFamily="34" charset="0"/>
                <a:cs typeface="Arial" panose="020B0604020202020204" pitchFamily="34" charset="0"/>
              </a:rPr>
              <a:t>Now is the time to chart the course we want for our profession in our </a:t>
            </a:r>
            <a:r>
              <a:rPr lang="en-US" sz="4000" b="1" dirty="0">
                <a:solidFill>
                  <a:schemeClr val="tx1">
                    <a:lumMod val="75000"/>
                    <a:lumOff val="25000"/>
                  </a:schemeClr>
                </a:solidFill>
                <a:latin typeface="Arial" panose="020B0604020202020204" pitchFamily="34" charset="0"/>
                <a:cs typeface="Arial" panose="020B0604020202020204" pitchFamily="34" charset="0"/>
              </a:rPr>
              <a:t>Second Century</a:t>
            </a:r>
            <a:r>
              <a:rPr lang="en-US" sz="4000" dirty="0">
                <a:solidFill>
                  <a:schemeClr val="tx1">
                    <a:lumMod val="75000"/>
                    <a:lumOff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6775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552" y="3423477"/>
            <a:ext cx="9590814" cy="1371600"/>
          </a:xfrm>
        </p:spPr>
        <p:txBody>
          <a:bodyPr>
            <a:normAutofit/>
          </a:bodyPr>
          <a:lstStyle/>
          <a:p>
            <a:r>
              <a:rPr lang="en-US" sz="5400" dirty="0" smtClean="0">
                <a:latin typeface="Arial" panose="020B0604020202020204" pitchFamily="34" charset="0"/>
                <a:cs typeface="Arial" panose="020B0604020202020204" pitchFamily="34" charset="0"/>
              </a:rPr>
              <a:t>The Planning Process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60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9567"/>
            <a:ext cx="13655040" cy="1956434"/>
          </a:xfrm>
        </p:spPr>
        <p:txBody>
          <a:bodyPr>
            <a:noAutofit/>
          </a:bodyPr>
          <a:lstStyle/>
          <a:p>
            <a:pPr algn="l"/>
            <a:r>
              <a:rPr lang="en-US" sz="3600" dirty="0">
                <a:solidFill>
                  <a:schemeClr val="tx1">
                    <a:lumMod val="75000"/>
                    <a:lumOff val="25000"/>
                  </a:schemeClr>
                </a:solidFill>
                <a:latin typeface="Arial" panose="020B0604020202020204" pitchFamily="34" charset="0"/>
                <a:cs typeface="Arial" panose="020B0604020202020204" pitchFamily="34" charset="0"/>
              </a:rPr>
              <a:t>Our Second Century </a:t>
            </a:r>
            <a:r>
              <a:rPr lang="en-US" sz="3600" dirty="0" smtClean="0">
                <a:solidFill>
                  <a:schemeClr val="tx1">
                    <a:lumMod val="75000"/>
                    <a:lumOff val="25000"/>
                  </a:schemeClr>
                </a:solidFill>
                <a:latin typeface="Arial" panose="020B0604020202020204" pitchFamily="34" charset="0"/>
                <a:cs typeface="Arial" panose="020B0604020202020204" pitchFamily="34" charset="0"/>
              </a:rPr>
              <a:t>planning process </a:t>
            </a:r>
            <a:r>
              <a:rPr lang="en-US" sz="3600" dirty="0">
                <a:solidFill>
                  <a:schemeClr val="tx1">
                    <a:lumMod val="75000"/>
                    <a:lumOff val="25000"/>
                  </a:schemeClr>
                </a:solidFill>
                <a:latin typeface="Arial" panose="020B0604020202020204" pitchFamily="34" charset="0"/>
                <a:cs typeface="Arial" panose="020B0604020202020204" pitchFamily="34" charset="0"/>
              </a:rPr>
              <a:t>is </a:t>
            </a:r>
            <a:r>
              <a:rPr lang="en-US" sz="3600" b="1" dirty="0">
                <a:solidFill>
                  <a:schemeClr val="tx1">
                    <a:lumMod val="75000"/>
                    <a:lumOff val="25000"/>
                  </a:schemeClr>
                </a:solidFill>
                <a:latin typeface="Arial" panose="020B0604020202020204" pitchFamily="34" charset="0"/>
                <a:cs typeface="Arial" panose="020B0604020202020204" pitchFamily="34" charset="0"/>
              </a:rPr>
              <a:t>collaborative</a:t>
            </a:r>
            <a:r>
              <a:rPr lang="en-US" sz="3600" dirty="0">
                <a:solidFill>
                  <a:schemeClr val="tx1">
                    <a:lumMod val="75000"/>
                    <a:lumOff val="25000"/>
                  </a:schemeClr>
                </a:solidFill>
                <a:latin typeface="Arial" panose="020B0604020202020204" pitchFamily="34" charset="0"/>
                <a:cs typeface="Arial" panose="020B0604020202020204" pitchFamily="34" charset="0"/>
              </a:rPr>
              <a:t>, </a:t>
            </a:r>
            <a:r>
              <a:rPr lang="en-US" sz="3600" b="1" dirty="0" smtClean="0">
                <a:solidFill>
                  <a:schemeClr val="tx1">
                    <a:lumMod val="75000"/>
                    <a:lumOff val="25000"/>
                  </a:schemeClr>
                </a:solidFill>
                <a:latin typeface="Arial" panose="020B0604020202020204" pitchFamily="34" charset="0"/>
                <a:cs typeface="Arial" panose="020B0604020202020204" pitchFamily="34" charset="0"/>
              </a:rPr>
              <a:t>creative</a:t>
            </a:r>
            <a:r>
              <a:rPr lang="en-US" sz="3600" dirty="0" smtClean="0">
                <a:solidFill>
                  <a:schemeClr val="tx1">
                    <a:lumMod val="75000"/>
                    <a:lumOff val="25000"/>
                  </a:schemeClr>
                </a:solidFill>
                <a:latin typeface="Arial" panose="020B0604020202020204" pitchFamily="34" charset="0"/>
                <a:cs typeface="Arial" panose="020B0604020202020204" pitchFamily="34" charset="0"/>
              </a:rPr>
              <a:t> </a:t>
            </a:r>
            <a:r>
              <a:rPr lang="en-US" sz="3600" dirty="0">
                <a:solidFill>
                  <a:schemeClr val="tx1">
                    <a:lumMod val="75000"/>
                    <a:lumOff val="25000"/>
                  </a:schemeClr>
                </a:solidFill>
                <a:latin typeface="Arial" panose="020B0604020202020204" pitchFamily="34" charset="0"/>
                <a:cs typeface="Arial" panose="020B0604020202020204" pitchFamily="34" charset="0"/>
              </a:rPr>
              <a:t>and </a:t>
            </a:r>
            <a:r>
              <a:rPr lang="en-US" sz="3600" b="1" dirty="0">
                <a:solidFill>
                  <a:schemeClr val="tx1">
                    <a:lumMod val="75000"/>
                    <a:lumOff val="25000"/>
                  </a:schemeClr>
                </a:solidFill>
                <a:latin typeface="Arial" panose="020B0604020202020204" pitchFamily="34" charset="0"/>
                <a:cs typeface="Arial" panose="020B0604020202020204" pitchFamily="34" charset="0"/>
              </a:rPr>
              <a:t>deliberate</a:t>
            </a:r>
            <a:r>
              <a:rPr lang="en-US" sz="3600" dirty="0">
                <a:solidFill>
                  <a:schemeClr val="tx1">
                    <a:lumMod val="75000"/>
                    <a:lumOff val="25000"/>
                  </a:schemeClr>
                </a:solidFill>
                <a:latin typeface="Arial" panose="020B0604020202020204" pitchFamily="34" charset="0"/>
                <a:cs typeface="Arial" panose="020B0604020202020204" pitchFamily="34" charset="0"/>
              </a:rPr>
              <a:t> – involving members every step of the way.</a:t>
            </a:r>
          </a:p>
        </p:txBody>
      </p:sp>
      <p:grpSp>
        <p:nvGrpSpPr>
          <p:cNvPr id="6" name="Group 5"/>
          <p:cNvGrpSpPr/>
          <p:nvPr/>
        </p:nvGrpSpPr>
        <p:grpSpPr>
          <a:xfrm>
            <a:off x="609600" y="2254469"/>
            <a:ext cx="13420122" cy="5196919"/>
            <a:chOff x="957738" y="1506564"/>
            <a:chExt cx="7522608" cy="3397621"/>
          </a:xfrm>
        </p:grpSpPr>
        <p:sp>
          <p:nvSpPr>
            <p:cNvPr id="7" name="Freeform 6"/>
            <p:cNvSpPr/>
            <p:nvPr/>
          </p:nvSpPr>
          <p:spPr>
            <a:xfrm>
              <a:off x="957738" y="1506564"/>
              <a:ext cx="2391966" cy="562570"/>
            </a:xfrm>
            <a:custGeom>
              <a:avLst/>
              <a:gdLst>
                <a:gd name="connsiteX0" fmla="*/ 0 w 2250281"/>
                <a:gd name="connsiteY0" fmla="*/ 56257 h 562570"/>
                <a:gd name="connsiteX1" fmla="*/ 56257 w 2250281"/>
                <a:gd name="connsiteY1" fmla="*/ 0 h 562570"/>
                <a:gd name="connsiteX2" fmla="*/ 2194024 w 2250281"/>
                <a:gd name="connsiteY2" fmla="*/ 0 h 562570"/>
                <a:gd name="connsiteX3" fmla="*/ 2250281 w 2250281"/>
                <a:gd name="connsiteY3" fmla="*/ 56257 h 562570"/>
                <a:gd name="connsiteX4" fmla="*/ 2250281 w 2250281"/>
                <a:gd name="connsiteY4" fmla="*/ 506313 h 562570"/>
                <a:gd name="connsiteX5" fmla="*/ 2194024 w 2250281"/>
                <a:gd name="connsiteY5" fmla="*/ 562570 h 562570"/>
                <a:gd name="connsiteX6" fmla="*/ 56257 w 2250281"/>
                <a:gd name="connsiteY6" fmla="*/ 562570 h 562570"/>
                <a:gd name="connsiteX7" fmla="*/ 0 w 2250281"/>
                <a:gd name="connsiteY7" fmla="*/ 506313 h 562570"/>
                <a:gd name="connsiteX8" fmla="*/ 0 w 2250281"/>
                <a:gd name="connsiteY8" fmla="*/ 56257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562570">
                  <a:moveTo>
                    <a:pt x="0" y="56257"/>
                  </a:moveTo>
                  <a:cubicBezTo>
                    <a:pt x="0" y="25187"/>
                    <a:pt x="25187" y="0"/>
                    <a:pt x="56257" y="0"/>
                  </a:cubicBezTo>
                  <a:lnTo>
                    <a:pt x="2194024" y="0"/>
                  </a:lnTo>
                  <a:cubicBezTo>
                    <a:pt x="2225094" y="0"/>
                    <a:pt x="2250281" y="25187"/>
                    <a:pt x="2250281" y="56257"/>
                  </a:cubicBezTo>
                  <a:lnTo>
                    <a:pt x="2250281" y="506313"/>
                  </a:lnTo>
                  <a:cubicBezTo>
                    <a:pt x="2250281" y="537383"/>
                    <a:pt x="2225094" y="562570"/>
                    <a:pt x="2194024" y="562570"/>
                  </a:cubicBezTo>
                  <a:lnTo>
                    <a:pt x="56257" y="562570"/>
                  </a:lnTo>
                  <a:cubicBezTo>
                    <a:pt x="25187" y="562570"/>
                    <a:pt x="0" y="537383"/>
                    <a:pt x="0" y="506313"/>
                  </a:cubicBezTo>
                  <a:lnTo>
                    <a:pt x="0" y="56257"/>
                  </a:lnTo>
                  <a:close/>
                </a:path>
              </a:pathLst>
            </a:custGeom>
            <a:solidFill>
              <a:srgbClr val="1B57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147" tIns="43147" rIns="43147" bIns="43147" numCol="1" spcCol="1270" anchor="ctr" anchorCtr="0">
              <a:noAutofit/>
            </a:bodyPr>
            <a:lstStyle/>
            <a:p>
              <a:pPr algn="ctr" defTabSz="1493520">
                <a:lnSpc>
                  <a:spcPct val="90000"/>
                </a:lnSpc>
                <a:spcBef>
                  <a:spcPct val="0"/>
                </a:spcBef>
                <a:spcAft>
                  <a:spcPct val="35000"/>
                </a:spcAft>
              </a:pPr>
              <a:r>
                <a:rPr lang="en-US" sz="3200" dirty="0">
                  <a:latin typeface="Arial" panose="020B0604020202020204" pitchFamily="34" charset="0"/>
                  <a:cs typeface="Arial" panose="020B0604020202020204" pitchFamily="34" charset="0"/>
                </a:rPr>
                <a:t>2016: Vision Year</a:t>
              </a:r>
            </a:p>
          </p:txBody>
        </p:sp>
        <p:sp>
          <p:nvSpPr>
            <p:cNvPr id="8" name="Right Arrow 7"/>
            <p:cNvSpPr/>
            <p:nvPr/>
          </p:nvSpPr>
          <p:spPr>
            <a:xfrm rot="5400000">
              <a:off x="2106363" y="2075952"/>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957738" y="2206680"/>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lnSpc>
                  <a:spcPct val="90000"/>
                </a:lnSpc>
                <a:spcBef>
                  <a:spcPct val="0"/>
                </a:spcBef>
                <a:spcAft>
                  <a:spcPct val="35000"/>
                </a:spcAft>
              </a:pPr>
              <a:r>
                <a:rPr lang="en-US" sz="2200" dirty="0">
                  <a:latin typeface="Arial" panose="020B0604020202020204" pitchFamily="34" charset="0"/>
                  <a:cs typeface="Arial" panose="020B0604020202020204" pitchFamily="34" charset="0"/>
                </a:rPr>
                <a:t>Identify opportunities for influence and </a:t>
              </a:r>
              <a:r>
                <a:rPr lang="en-US" sz="2200" dirty="0" smtClean="0">
                  <a:latin typeface="Arial" panose="020B0604020202020204" pitchFamily="34" charset="0"/>
                  <a:cs typeface="Arial" panose="020B0604020202020204" pitchFamily="34" charset="0"/>
                </a:rPr>
                <a:t>impact; reach out to members for input and feedback</a:t>
              </a:r>
              <a:endParaRPr lang="en-US" sz="2200" dirty="0">
                <a:latin typeface="Arial" panose="020B0604020202020204" pitchFamily="34" charset="0"/>
                <a:cs typeface="Arial" panose="020B0604020202020204" pitchFamily="34" charset="0"/>
              </a:endParaRPr>
            </a:p>
          </p:txBody>
        </p:sp>
        <p:sp>
          <p:nvSpPr>
            <p:cNvPr id="10" name="Right Arrow 9"/>
            <p:cNvSpPr/>
            <p:nvPr/>
          </p:nvSpPr>
          <p:spPr>
            <a:xfrm rot="5400000">
              <a:off x="2106363" y="2924057"/>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957738" y="3066212"/>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lnSpc>
                  <a:spcPct val="90000"/>
                </a:lnSpc>
                <a:spcBef>
                  <a:spcPct val="0"/>
                </a:spcBef>
              </a:pPr>
              <a:r>
                <a:rPr lang="en-US" sz="2200" dirty="0">
                  <a:latin typeface="Arial" panose="020B0604020202020204" pitchFamily="34" charset="0"/>
                  <a:cs typeface="Arial" panose="020B0604020202020204" pitchFamily="34" charset="0"/>
                </a:rPr>
                <a:t>Summit (</a:t>
              </a:r>
              <a:r>
                <a:rPr lang="en-US" sz="2200" dirty="0" smtClean="0">
                  <a:latin typeface="Arial" panose="020B0604020202020204" pitchFamily="34" charset="0"/>
                  <a:cs typeface="Arial" panose="020B0604020202020204" pitchFamily="34" charset="0"/>
                </a:rPr>
                <a:t>Sept.): </a:t>
              </a:r>
              <a:r>
                <a:rPr lang="en-US" sz="2200" dirty="0">
                  <a:latin typeface="Arial" panose="020B0604020202020204" pitchFamily="34" charset="0"/>
                  <a:cs typeface="Arial" panose="020B0604020202020204" pitchFamily="34" charset="0"/>
                </a:rPr>
                <a:t>Shape potential vision; start to identify </a:t>
              </a:r>
            </a:p>
            <a:p>
              <a:pPr algn="ctr" defTabSz="995680">
                <a:lnSpc>
                  <a:spcPct val="90000"/>
                </a:lnSpc>
                <a:spcBef>
                  <a:spcPct val="0"/>
                </a:spcBef>
              </a:pPr>
              <a:r>
                <a:rPr lang="en-US" sz="2200" dirty="0">
                  <a:latin typeface="Arial" panose="020B0604020202020204" pitchFamily="34" charset="0"/>
                  <a:cs typeface="Arial" panose="020B0604020202020204" pitchFamily="34" charset="0"/>
                </a:rPr>
                <a:t>projects and partners</a:t>
              </a:r>
            </a:p>
          </p:txBody>
        </p:sp>
        <p:sp>
          <p:nvSpPr>
            <p:cNvPr id="12" name="Right Arrow 11"/>
            <p:cNvSpPr/>
            <p:nvPr/>
          </p:nvSpPr>
          <p:spPr>
            <a:xfrm rot="5400000">
              <a:off x="2106363" y="3783589"/>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12"/>
            <p:cNvSpPr/>
            <p:nvPr/>
          </p:nvSpPr>
          <p:spPr>
            <a:xfrm>
              <a:off x="957738" y="3925753"/>
              <a:ext cx="2391966" cy="978432"/>
            </a:xfrm>
            <a:custGeom>
              <a:avLst/>
              <a:gdLst>
                <a:gd name="connsiteX0" fmla="*/ 0 w 2250281"/>
                <a:gd name="connsiteY0" fmla="*/ 86015 h 860147"/>
                <a:gd name="connsiteX1" fmla="*/ 86015 w 2250281"/>
                <a:gd name="connsiteY1" fmla="*/ 0 h 860147"/>
                <a:gd name="connsiteX2" fmla="*/ 2164266 w 2250281"/>
                <a:gd name="connsiteY2" fmla="*/ 0 h 860147"/>
                <a:gd name="connsiteX3" fmla="*/ 2250281 w 2250281"/>
                <a:gd name="connsiteY3" fmla="*/ 86015 h 860147"/>
                <a:gd name="connsiteX4" fmla="*/ 2250281 w 2250281"/>
                <a:gd name="connsiteY4" fmla="*/ 774132 h 860147"/>
                <a:gd name="connsiteX5" fmla="*/ 2164266 w 2250281"/>
                <a:gd name="connsiteY5" fmla="*/ 860147 h 860147"/>
                <a:gd name="connsiteX6" fmla="*/ 86015 w 2250281"/>
                <a:gd name="connsiteY6" fmla="*/ 860147 h 860147"/>
                <a:gd name="connsiteX7" fmla="*/ 0 w 2250281"/>
                <a:gd name="connsiteY7" fmla="*/ 774132 h 860147"/>
                <a:gd name="connsiteX8" fmla="*/ 0 w 2250281"/>
                <a:gd name="connsiteY8" fmla="*/ 86015 h 86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860147">
                  <a:moveTo>
                    <a:pt x="0" y="86015"/>
                  </a:moveTo>
                  <a:cubicBezTo>
                    <a:pt x="0" y="38510"/>
                    <a:pt x="38510" y="0"/>
                    <a:pt x="86015" y="0"/>
                  </a:cubicBezTo>
                  <a:lnTo>
                    <a:pt x="2164266" y="0"/>
                  </a:lnTo>
                  <a:cubicBezTo>
                    <a:pt x="2211771" y="0"/>
                    <a:pt x="2250281" y="38510"/>
                    <a:pt x="2250281" y="86015"/>
                  </a:cubicBezTo>
                  <a:lnTo>
                    <a:pt x="2250281" y="774132"/>
                  </a:lnTo>
                  <a:cubicBezTo>
                    <a:pt x="2250281" y="821637"/>
                    <a:pt x="2211771" y="860147"/>
                    <a:pt x="2164266" y="860147"/>
                  </a:cubicBezTo>
                  <a:lnTo>
                    <a:pt x="86015" y="860147"/>
                  </a:lnTo>
                  <a:cubicBezTo>
                    <a:pt x="38510" y="860147"/>
                    <a:pt x="0" y="821637"/>
                    <a:pt x="0" y="774132"/>
                  </a:cubicBezTo>
                  <a:lnTo>
                    <a:pt x="0" y="86015"/>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973" tIns="42973" rIns="42973" bIns="42973" numCol="1" spcCol="1270" anchor="ctr" anchorCtr="0">
              <a:noAutofit/>
            </a:bodyPr>
            <a:lstStyle/>
            <a:p>
              <a:pPr algn="ctr" defTabSz="995680">
                <a:lnSpc>
                  <a:spcPct val="90000"/>
                </a:lnSpc>
                <a:spcBef>
                  <a:spcPct val="0"/>
                </a:spcBef>
              </a:pPr>
              <a:r>
                <a:rPr lang="en-US" sz="2200" dirty="0">
                  <a:latin typeface="Arial" panose="020B0604020202020204" pitchFamily="34" charset="0"/>
                  <a:cs typeface="Arial" panose="020B0604020202020204" pitchFamily="34" charset="0"/>
                </a:rPr>
                <a:t>FNCE (</a:t>
              </a:r>
              <a:r>
                <a:rPr lang="en-US" sz="2200" dirty="0" smtClean="0">
                  <a:latin typeface="Arial" panose="020B0604020202020204" pitchFamily="34" charset="0"/>
                  <a:cs typeface="Arial" panose="020B0604020202020204" pitchFamily="34" charset="0"/>
                </a:rPr>
                <a:t>Oct.): </a:t>
              </a:r>
              <a:r>
                <a:rPr lang="en-US" sz="2200" dirty="0">
                  <a:latin typeface="Arial" panose="020B0604020202020204" pitchFamily="34" charset="0"/>
                  <a:cs typeface="Arial" panose="020B0604020202020204" pitchFamily="34" charset="0"/>
                </a:rPr>
                <a:t>Share proposed </a:t>
              </a:r>
            </a:p>
            <a:p>
              <a:pPr algn="ctr" defTabSz="995680">
                <a:lnSpc>
                  <a:spcPct val="90000"/>
                </a:lnSpc>
                <a:spcBef>
                  <a:spcPct val="0"/>
                </a:spcBef>
              </a:pPr>
              <a:r>
                <a:rPr lang="en-US" sz="2200" dirty="0">
                  <a:latin typeface="Arial" panose="020B0604020202020204" pitchFamily="34" charset="0"/>
                  <a:cs typeface="Arial" panose="020B0604020202020204" pitchFamily="34" charset="0"/>
                </a:rPr>
                <a:t>Second Century vision with </a:t>
              </a:r>
              <a:r>
                <a:rPr lang="en-US" sz="2200" dirty="0" smtClean="0">
                  <a:latin typeface="Arial" panose="020B0604020202020204" pitchFamily="34" charset="0"/>
                  <a:cs typeface="Arial" panose="020B0604020202020204" pitchFamily="34" charset="0"/>
                </a:rPr>
                <a:t>members with feedback opportunity; </a:t>
              </a:r>
              <a:r>
                <a:rPr lang="en-US" sz="2200" dirty="0">
                  <a:latin typeface="Arial" panose="020B0604020202020204" pitchFamily="34" charset="0"/>
                  <a:cs typeface="Arial" panose="020B0604020202020204" pitchFamily="34" charset="0"/>
                </a:rPr>
                <a:t>launch member fundraising campaign</a:t>
              </a:r>
            </a:p>
          </p:txBody>
        </p:sp>
        <p:sp>
          <p:nvSpPr>
            <p:cNvPr id="14" name="Freeform 13"/>
            <p:cNvSpPr/>
            <p:nvPr/>
          </p:nvSpPr>
          <p:spPr>
            <a:xfrm>
              <a:off x="3523059" y="1506564"/>
              <a:ext cx="2391966" cy="562570"/>
            </a:xfrm>
            <a:custGeom>
              <a:avLst/>
              <a:gdLst>
                <a:gd name="connsiteX0" fmla="*/ 0 w 2250281"/>
                <a:gd name="connsiteY0" fmla="*/ 56257 h 562570"/>
                <a:gd name="connsiteX1" fmla="*/ 56257 w 2250281"/>
                <a:gd name="connsiteY1" fmla="*/ 0 h 562570"/>
                <a:gd name="connsiteX2" fmla="*/ 2194024 w 2250281"/>
                <a:gd name="connsiteY2" fmla="*/ 0 h 562570"/>
                <a:gd name="connsiteX3" fmla="*/ 2250281 w 2250281"/>
                <a:gd name="connsiteY3" fmla="*/ 56257 h 562570"/>
                <a:gd name="connsiteX4" fmla="*/ 2250281 w 2250281"/>
                <a:gd name="connsiteY4" fmla="*/ 506313 h 562570"/>
                <a:gd name="connsiteX5" fmla="*/ 2194024 w 2250281"/>
                <a:gd name="connsiteY5" fmla="*/ 562570 h 562570"/>
                <a:gd name="connsiteX6" fmla="*/ 56257 w 2250281"/>
                <a:gd name="connsiteY6" fmla="*/ 562570 h 562570"/>
                <a:gd name="connsiteX7" fmla="*/ 0 w 2250281"/>
                <a:gd name="connsiteY7" fmla="*/ 506313 h 562570"/>
                <a:gd name="connsiteX8" fmla="*/ 0 w 2250281"/>
                <a:gd name="connsiteY8" fmla="*/ 56257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562570">
                  <a:moveTo>
                    <a:pt x="0" y="56257"/>
                  </a:moveTo>
                  <a:cubicBezTo>
                    <a:pt x="0" y="25187"/>
                    <a:pt x="25187" y="0"/>
                    <a:pt x="56257" y="0"/>
                  </a:cubicBezTo>
                  <a:lnTo>
                    <a:pt x="2194024" y="0"/>
                  </a:lnTo>
                  <a:cubicBezTo>
                    <a:pt x="2225094" y="0"/>
                    <a:pt x="2250281" y="25187"/>
                    <a:pt x="2250281" y="56257"/>
                  </a:cubicBezTo>
                  <a:lnTo>
                    <a:pt x="2250281" y="506313"/>
                  </a:lnTo>
                  <a:cubicBezTo>
                    <a:pt x="2250281" y="537383"/>
                    <a:pt x="2225094" y="562570"/>
                    <a:pt x="2194024" y="562570"/>
                  </a:cubicBezTo>
                  <a:lnTo>
                    <a:pt x="56257" y="562570"/>
                  </a:lnTo>
                  <a:cubicBezTo>
                    <a:pt x="25187" y="562570"/>
                    <a:pt x="0" y="537383"/>
                    <a:pt x="0" y="506313"/>
                  </a:cubicBezTo>
                  <a:lnTo>
                    <a:pt x="0" y="56257"/>
                  </a:lnTo>
                  <a:close/>
                </a:path>
              </a:pathLst>
            </a:custGeom>
            <a:solidFill>
              <a:srgbClr val="1B57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147" tIns="43147" rIns="43147" bIns="43147" numCol="1" spcCol="1270" anchor="ctr" anchorCtr="0">
              <a:noAutofit/>
            </a:bodyPr>
            <a:lstStyle/>
            <a:p>
              <a:pPr algn="ctr" defTabSz="1493520">
                <a:lnSpc>
                  <a:spcPct val="90000"/>
                </a:lnSpc>
                <a:spcBef>
                  <a:spcPct val="0"/>
                </a:spcBef>
                <a:spcAft>
                  <a:spcPct val="35000"/>
                </a:spcAft>
              </a:pPr>
              <a:r>
                <a:rPr lang="en-US" sz="3200" dirty="0">
                  <a:latin typeface="Arial" panose="020B0604020202020204" pitchFamily="34" charset="0"/>
                  <a:cs typeface="Arial" panose="020B0604020202020204" pitchFamily="34" charset="0"/>
                </a:rPr>
                <a:t>2017: Mission Year</a:t>
              </a:r>
            </a:p>
          </p:txBody>
        </p:sp>
        <p:sp>
          <p:nvSpPr>
            <p:cNvPr id="15" name="Right Arrow 14"/>
            <p:cNvSpPr/>
            <p:nvPr/>
          </p:nvSpPr>
          <p:spPr>
            <a:xfrm rot="5400000">
              <a:off x="4670496" y="2075952"/>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reeform 15"/>
            <p:cNvSpPr/>
            <p:nvPr/>
          </p:nvSpPr>
          <p:spPr>
            <a:xfrm>
              <a:off x="3523059" y="2206680"/>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lnSpc>
                  <a:spcPct val="90000"/>
                </a:lnSpc>
                <a:spcBef>
                  <a:spcPct val="0"/>
                </a:spcBef>
                <a:spcAft>
                  <a:spcPct val="35000"/>
                </a:spcAft>
              </a:pPr>
              <a:r>
                <a:rPr lang="en-US" sz="2200" dirty="0">
                  <a:latin typeface="Arial" panose="020B0604020202020204" pitchFamily="34" charset="0"/>
                  <a:cs typeface="Arial" panose="020B0604020202020204" pitchFamily="34" charset="0"/>
                </a:rPr>
                <a:t>­BOD endorses vision and makes recommendations to bring it to life</a:t>
              </a:r>
            </a:p>
          </p:txBody>
        </p:sp>
        <p:sp>
          <p:nvSpPr>
            <p:cNvPr id="17" name="Right Arrow 16"/>
            <p:cNvSpPr/>
            <p:nvPr/>
          </p:nvSpPr>
          <p:spPr>
            <a:xfrm rot="5400000">
              <a:off x="4670496" y="2924057"/>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reeform 17"/>
            <p:cNvSpPr/>
            <p:nvPr/>
          </p:nvSpPr>
          <p:spPr>
            <a:xfrm>
              <a:off x="3523059" y="3066212"/>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lnSpc>
                  <a:spcPct val="90000"/>
                </a:lnSpc>
                <a:spcBef>
                  <a:spcPct val="0"/>
                </a:spcBef>
              </a:pPr>
              <a:r>
                <a:rPr lang="en-US" sz="2200" dirty="0">
                  <a:latin typeface="Arial" panose="020B0604020202020204" pitchFamily="34" charset="0"/>
                  <a:cs typeface="Arial" panose="020B0604020202020204" pitchFamily="34" charset="0"/>
                </a:rPr>
                <a:t>­Plan “innovation projects” </a:t>
              </a:r>
            </a:p>
            <a:p>
              <a:pPr algn="ctr" defTabSz="995680">
                <a:lnSpc>
                  <a:spcPct val="90000"/>
                </a:lnSpc>
                <a:spcBef>
                  <a:spcPct val="0"/>
                </a:spcBef>
              </a:pPr>
              <a:r>
                <a:rPr lang="en-US" sz="2200" dirty="0">
                  <a:latin typeface="Arial" panose="020B0604020202020204" pitchFamily="34" charset="0"/>
                  <a:cs typeface="Arial" panose="020B0604020202020204" pitchFamily="34" charset="0"/>
                </a:rPr>
                <a:t>and seek partners</a:t>
              </a:r>
            </a:p>
          </p:txBody>
        </p:sp>
        <p:sp>
          <p:nvSpPr>
            <p:cNvPr id="19" name="Right Arrow 18"/>
            <p:cNvSpPr/>
            <p:nvPr/>
          </p:nvSpPr>
          <p:spPr>
            <a:xfrm rot="5400000">
              <a:off x="4670496" y="3783589"/>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Freeform 19"/>
            <p:cNvSpPr/>
            <p:nvPr/>
          </p:nvSpPr>
          <p:spPr>
            <a:xfrm>
              <a:off x="3523059" y="3925748"/>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lnSpc>
                  <a:spcPct val="90000"/>
                </a:lnSpc>
                <a:spcBef>
                  <a:spcPct val="0"/>
                </a:spcBef>
                <a:spcAft>
                  <a:spcPct val="35000"/>
                </a:spcAft>
              </a:pPr>
              <a:r>
                <a:rPr lang="en-US" sz="2200" dirty="0">
                  <a:latin typeface="Arial" panose="020B0604020202020204" pitchFamily="34" charset="0"/>
                  <a:cs typeface="Arial" panose="020B0604020202020204" pitchFamily="34" charset="0"/>
                </a:rPr>
                <a:t>FNCE (</a:t>
              </a:r>
              <a:r>
                <a:rPr lang="en-US" sz="2200" dirty="0" smtClean="0">
                  <a:latin typeface="Arial" panose="020B0604020202020204" pitchFamily="34" charset="0"/>
                  <a:cs typeface="Arial" panose="020B0604020202020204" pitchFamily="34" charset="0"/>
                </a:rPr>
                <a:t>Oct.): </a:t>
              </a:r>
              <a:r>
                <a:rPr lang="en-US" sz="2200" dirty="0">
                  <a:latin typeface="Arial" panose="020B0604020202020204" pitchFamily="34" charset="0"/>
                  <a:cs typeface="Arial" panose="020B0604020202020204" pitchFamily="34" charset="0"/>
                </a:rPr>
                <a:t>Unveil final Second Century vision and announce partnerships and projects</a:t>
              </a:r>
            </a:p>
          </p:txBody>
        </p:sp>
        <p:sp>
          <p:nvSpPr>
            <p:cNvPr id="21" name="Freeform 20"/>
            <p:cNvSpPr/>
            <p:nvPr/>
          </p:nvSpPr>
          <p:spPr>
            <a:xfrm>
              <a:off x="6088380" y="1506564"/>
              <a:ext cx="2391966" cy="562570"/>
            </a:xfrm>
            <a:custGeom>
              <a:avLst/>
              <a:gdLst>
                <a:gd name="connsiteX0" fmla="*/ 0 w 2250281"/>
                <a:gd name="connsiteY0" fmla="*/ 56257 h 562570"/>
                <a:gd name="connsiteX1" fmla="*/ 56257 w 2250281"/>
                <a:gd name="connsiteY1" fmla="*/ 0 h 562570"/>
                <a:gd name="connsiteX2" fmla="*/ 2194024 w 2250281"/>
                <a:gd name="connsiteY2" fmla="*/ 0 h 562570"/>
                <a:gd name="connsiteX3" fmla="*/ 2250281 w 2250281"/>
                <a:gd name="connsiteY3" fmla="*/ 56257 h 562570"/>
                <a:gd name="connsiteX4" fmla="*/ 2250281 w 2250281"/>
                <a:gd name="connsiteY4" fmla="*/ 506313 h 562570"/>
                <a:gd name="connsiteX5" fmla="*/ 2194024 w 2250281"/>
                <a:gd name="connsiteY5" fmla="*/ 562570 h 562570"/>
                <a:gd name="connsiteX6" fmla="*/ 56257 w 2250281"/>
                <a:gd name="connsiteY6" fmla="*/ 562570 h 562570"/>
                <a:gd name="connsiteX7" fmla="*/ 0 w 2250281"/>
                <a:gd name="connsiteY7" fmla="*/ 506313 h 562570"/>
                <a:gd name="connsiteX8" fmla="*/ 0 w 2250281"/>
                <a:gd name="connsiteY8" fmla="*/ 56257 h 56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562570">
                  <a:moveTo>
                    <a:pt x="0" y="56257"/>
                  </a:moveTo>
                  <a:cubicBezTo>
                    <a:pt x="0" y="25187"/>
                    <a:pt x="25187" y="0"/>
                    <a:pt x="56257" y="0"/>
                  </a:cubicBezTo>
                  <a:lnTo>
                    <a:pt x="2194024" y="0"/>
                  </a:lnTo>
                  <a:cubicBezTo>
                    <a:pt x="2225094" y="0"/>
                    <a:pt x="2250281" y="25187"/>
                    <a:pt x="2250281" y="56257"/>
                  </a:cubicBezTo>
                  <a:lnTo>
                    <a:pt x="2250281" y="506313"/>
                  </a:lnTo>
                  <a:cubicBezTo>
                    <a:pt x="2250281" y="537383"/>
                    <a:pt x="2225094" y="562570"/>
                    <a:pt x="2194024" y="562570"/>
                  </a:cubicBezTo>
                  <a:lnTo>
                    <a:pt x="56257" y="562570"/>
                  </a:lnTo>
                  <a:cubicBezTo>
                    <a:pt x="25187" y="562570"/>
                    <a:pt x="0" y="537383"/>
                    <a:pt x="0" y="506313"/>
                  </a:cubicBezTo>
                  <a:lnTo>
                    <a:pt x="0" y="56257"/>
                  </a:lnTo>
                  <a:close/>
                </a:path>
              </a:pathLst>
            </a:custGeom>
            <a:solidFill>
              <a:srgbClr val="1B57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147" tIns="43147" rIns="43147" bIns="43147" numCol="1" spcCol="1270" anchor="ctr" anchorCtr="0">
              <a:noAutofit/>
            </a:bodyPr>
            <a:lstStyle/>
            <a:p>
              <a:pPr algn="ctr" defTabSz="1493520">
                <a:lnSpc>
                  <a:spcPct val="90000"/>
                </a:lnSpc>
                <a:spcBef>
                  <a:spcPct val="0"/>
                </a:spcBef>
                <a:spcAft>
                  <a:spcPct val="35000"/>
                </a:spcAft>
              </a:pPr>
              <a:r>
                <a:rPr lang="en-US" sz="3200" dirty="0">
                  <a:latin typeface="Arial" panose="020B0604020202020204" pitchFamily="34" charset="0"/>
                  <a:cs typeface="Arial" panose="020B0604020202020204" pitchFamily="34" charset="0"/>
                </a:rPr>
                <a:t>2018: Impact Year</a:t>
              </a:r>
            </a:p>
          </p:txBody>
        </p:sp>
        <p:sp>
          <p:nvSpPr>
            <p:cNvPr id="22" name="Right Arrow 21"/>
            <p:cNvSpPr/>
            <p:nvPr/>
          </p:nvSpPr>
          <p:spPr>
            <a:xfrm rot="5400000">
              <a:off x="7235816" y="2075952"/>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Freeform 22"/>
            <p:cNvSpPr/>
            <p:nvPr/>
          </p:nvSpPr>
          <p:spPr>
            <a:xfrm>
              <a:off x="6088380" y="2206680"/>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lnSpc>
                  <a:spcPct val="90000"/>
                </a:lnSpc>
                <a:spcBef>
                  <a:spcPct val="0"/>
                </a:spcBef>
                <a:spcAft>
                  <a:spcPct val="35000"/>
                </a:spcAft>
              </a:pPr>
              <a:r>
                <a:rPr lang="en-US" sz="2200" dirty="0">
                  <a:latin typeface="Arial" panose="020B0604020202020204" pitchFamily="34" charset="0"/>
                  <a:cs typeface="Arial" panose="020B0604020202020204" pitchFamily="34" charset="0"/>
                </a:rPr>
                <a:t>­Activate partnerships and external </a:t>
              </a:r>
              <a:r>
                <a:rPr lang="en-US" sz="2200" dirty="0" smtClean="0">
                  <a:latin typeface="Arial" panose="020B0604020202020204" pitchFamily="34" charset="0"/>
                  <a:cs typeface="Arial" panose="020B0604020202020204" pitchFamily="34" charset="0"/>
                </a:rPr>
                <a:t>funding; </a:t>
              </a:r>
              <a:r>
                <a:rPr lang="en-US" sz="2200" dirty="0">
                  <a:latin typeface="Arial" panose="020B0604020202020204" pitchFamily="34" charset="0"/>
                  <a:cs typeface="Arial" panose="020B0604020202020204" pitchFamily="34" charset="0"/>
                </a:rPr>
                <a:t>launch innovation projects</a:t>
              </a:r>
            </a:p>
          </p:txBody>
        </p:sp>
        <p:sp>
          <p:nvSpPr>
            <p:cNvPr id="24" name="Right Arrow 23"/>
            <p:cNvSpPr/>
            <p:nvPr/>
          </p:nvSpPr>
          <p:spPr>
            <a:xfrm rot="5400000">
              <a:off x="7235816" y="2924057"/>
              <a:ext cx="98449" cy="98449"/>
            </a:xfrm>
            <a:prstGeom prst="rightArrow">
              <a:avLst>
                <a:gd name="adj1" fmla="val 667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Freeform 24"/>
            <p:cNvSpPr/>
            <p:nvPr/>
          </p:nvSpPr>
          <p:spPr>
            <a:xfrm>
              <a:off x="6088380" y="3052472"/>
              <a:ext cx="2391966" cy="706177"/>
            </a:xfrm>
            <a:custGeom>
              <a:avLst/>
              <a:gdLst>
                <a:gd name="connsiteX0" fmla="*/ 0 w 2250281"/>
                <a:gd name="connsiteY0" fmla="*/ 70618 h 706177"/>
                <a:gd name="connsiteX1" fmla="*/ 70618 w 2250281"/>
                <a:gd name="connsiteY1" fmla="*/ 0 h 706177"/>
                <a:gd name="connsiteX2" fmla="*/ 2179663 w 2250281"/>
                <a:gd name="connsiteY2" fmla="*/ 0 h 706177"/>
                <a:gd name="connsiteX3" fmla="*/ 2250281 w 2250281"/>
                <a:gd name="connsiteY3" fmla="*/ 70618 h 706177"/>
                <a:gd name="connsiteX4" fmla="*/ 2250281 w 2250281"/>
                <a:gd name="connsiteY4" fmla="*/ 635559 h 706177"/>
                <a:gd name="connsiteX5" fmla="*/ 2179663 w 2250281"/>
                <a:gd name="connsiteY5" fmla="*/ 706177 h 706177"/>
                <a:gd name="connsiteX6" fmla="*/ 70618 w 2250281"/>
                <a:gd name="connsiteY6" fmla="*/ 706177 h 706177"/>
                <a:gd name="connsiteX7" fmla="*/ 0 w 2250281"/>
                <a:gd name="connsiteY7" fmla="*/ 635559 h 706177"/>
                <a:gd name="connsiteX8" fmla="*/ 0 w 2250281"/>
                <a:gd name="connsiteY8" fmla="*/ 70618 h 7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281" h="706177">
                  <a:moveTo>
                    <a:pt x="0" y="70618"/>
                  </a:moveTo>
                  <a:cubicBezTo>
                    <a:pt x="0" y="31617"/>
                    <a:pt x="31617" y="0"/>
                    <a:pt x="70618" y="0"/>
                  </a:cubicBezTo>
                  <a:lnTo>
                    <a:pt x="2179663" y="0"/>
                  </a:lnTo>
                  <a:cubicBezTo>
                    <a:pt x="2218664" y="0"/>
                    <a:pt x="2250281" y="31617"/>
                    <a:pt x="2250281" y="70618"/>
                  </a:cubicBezTo>
                  <a:lnTo>
                    <a:pt x="2250281" y="635559"/>
                  </a:lnTo>
                  <a:cubicBezTo>
                    <a:pt x="2250281" y="674560"/>
                    <a:pt x="2218664" y="706177"/>
                    <a:pt x="2179663" y="706177"/>
                  </a:cubicBezTo>
                  <a:lnTo>
                    <a:pt x="70618" y="706177"/>
                  </a:lnTo>
                  <a:cubicBezTo>
                    <a:pt x="31617" y="706177"/>
                    <a:pt x="0" y="674560"/>
                    <a:pt x="0" y="635559"/>
                  </a:cubicBezTo>
                  <a:lnTo>
                    <a:pt x="0" y="70618"/>
                  </a:lnTo>
                  <a:close/>
                </a:path>
              </a:pathLst>
            </a:custGeom>
            <a:solidFill>
              <a:srgbClr val="C0D446"/>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63" tIns="38463" rIns="38463" bIns="38463" numCol="1" spcCol="1270" anchor="ctr" anchorCtr="0">
              <a:noAutofit/>
            </a:bodyPr>
            <a:lstStyle/>
            <a:p>
              <a:pPr algn="ctr" defTabSz="995680">
                <a:spcBef>
                  <a:spcPct val="0"/>
                </a:spcBef>
              </a:pPr>
              <a:r>
                <a:rPr lang="en-US" sz="2200" dirty="0">
                  <a:latin typeface="Arial" panose="020B0604020202020204" pitchFamily="34" charset="0"/>
                  <a:cs typeface="Arial" panose="020B0604020202020204" pitchFamily="34" charset="0"/>
                </a:rPr>
                <a:t>Begin to make our new mark </a:t>
              </a:r>
            </a:p>
            <a:p>
              <a:pPr algn="ctr" defTabSz="995680">
                <a:spcBef>
                  <a:spcPct val="0"/>
                </a:spcBef>
              </a:pPr>
              <a:r>
                <a:rPr lang="en-US" sz="2200" dirty="0">
                  <a:latin typeface="Arial" panose="020B0604020202020204" pitchFamily="34" charset="0"/>
                  <a:cs typeface="Arial" panose="020B0604020202020204" pitchFamily="34" charset="0"/>
                </a:rPr>
                <a:t>on the world</a:t>
              </a:r>
            </a:p>
          </p:txBody>
        </p:sp>
      </p:grpSp>
    </p:spTree>
    <p:extLst>
      <p:ext uri="{BB962C8B-B14F-4D97-AF65-F5344CB8AC3E}">
        <p14:creationId xmlns:p14="http://schemas.microsoft.com/office/powerpoint/2010/main" val="1456506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Arial" panose="020B0604020202020204" pitchFamily="34" charset="0"/>
                <a:cs typeface="Arial" panose="020B0604020202020204" pitchFamily="34" charset="0"/>
              </a:rPr>
              <a:t>Second Century Input: Opportunity Areas</a:t>
            </a:r>
          </a:p>
        </p:txBody>
      </p:sp>
      <p:sp>
        <p:nvSpPr>
          <p:cNvPr id="3" name="Content Placeholder 2"/>
          <p:cNvSpPr>
            <a:spLocks noGrp="1"/>
          </p:cNvSpPr>
          <p:nvPr>
            <p:ph idx="1"/>
          </p:nvPr>
        </p:nvSpPr>
        <p:spPr/>
        <p:txBody>
          <a:bodyPr>
            <a:normAutofit fontScale="85000" lnSpcReduction="20000"/>
          </a:bodyPr>
          <a:lstStyle/>
          <a:p>
            <a:pPr>
              <a:lnSpc>
                <a:spcPct val="110000"/>
              </a:lnSpc>
              <a:spcBef>
                <a:spcPts val="1200"/>
              </a:spcBef>
            </a:pPr>
            <a:r>
              <a:rPr lang="en-US" sz="4800" dirty="0">
                <a:latin typeface="Arial" panose="020B0604020202020204" pitchFamily="34" charset="0"/>
                <a:cs typeface="Arial" panose="020B0604020202020204" pitchFamily="34" charset="0"/>
              </a:rPr>
              <a:t>Over 125 internal and external interviews</a:t>
            </a:r>
          </a:p>
          <a:p>
            <a:pPr>
              <a:lnSpc>
                <a:spcPct val="110000"/>
              </a:lnSpc>
              <a:spcBef>
                <a:spcPts val="1200"/>
              </a:spcBef>
            </a:pPr>
            <a:r>
              <a:rPr lang="en-US" sz="4800" dirty="0">
                <a:latin typeface="Arial" panose="020B0604020202020204" pitchFamily="34" charset="0"/>
                <a:cs typeface="Arial" panose="020B0604020202020204" pitchFamily="34" charset="0"/>
              </a:rPr>
              <a:t>Brainstorming with the Academy and Foundation Boards of Directors</a:t>
            </a:r>
          </a:p>
          <a:p>
            <a:pPr>
              <a:lnSpc>
                <a:spcPct val="110000"/>
              </a:lnSpc>
              <a:spcBef>
                <a:spcPts val="1200"/>
              </a:spcBef>
            </a:pPr>
            <a:r>
              <a:rPr lang="en-US" sz="4800" dirty="0">
                <a:latin typeface="Arial" panose="020B0604020202020204" pitchFamily="34" charset="0"/>
                <a:cs typeface="Arial" panose="020B0604020202020204" pitchFamily="34" charset="0"/>
              </a:rPr>
              <a:t>The Council of Future Practice (CFP) Change Drivers and 2017 Visioning Report </a:t>
            </a:r>
          </a:p>
          <a:p>
            <a:pPr>
              <a:lnSpc>
                <a:spcPct val="110000"/>
              </a:lnSpc>
              <a:spcBef>
                <a:spcPts val="1200"/>
              </a:spcBef>
            </a:pPr>
            <a:r>
              <a:rPr lang="en-US" sz="4800" dirty="0">
                <a:latin typeface="Arial" panose="020B0604020202020204" pitchFamily="34" charset="0"/>
                <a:cs typeface="Arial" panose="020B0604020202020204" pitchFamily="34" charset="0"/>
              </a:rPr>
              <a:t>August all-member survey</a:t>
            </a:r>
          </a:p>
          <a:p>
            <a:pPr>
              <a:lnSpc>
                <a:spcPct val="110000"/>
              </a:lnSpc>
              <a:spcBef>
                <a:spcPts val="1200"/>
              </a:spcBef>
            </a:pPr>
            <a:r>
              <a:rPr lang="en-US" sz="4800" dirty="0">
                <a:latin typeface="Arial" panose="020B0604020202020204" pitchFamily="34" charset="0"/>
                <a:cs typeface="Arial" panose="020B0604020202020204" pitchFamily="34" charset="0"/>
              </a:rPr>
              <a:t>Presentations and Q&amp;A sessions with Academy committees, councils and </a:t>
            </a:r>
            <a:r>
              <a:rPr lang="en-US" sz="4800" dirty="0" smtClean="0">
                <a:latin typeface="Arial" panose="020B0604020202020204" pitchFamily="34" charset="0"/>
                <a:cs typeface="Arial" panose="020B0604020202020204" pitchFamily="34" charset="0"/>
              </a:rPr>
              <a:t>groups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28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The Nutrition Impact Summary Overview</a:t>
            </a:r>
          </a:p>
        </p:txBody>
      </p:sp>
      <p:sp>
        <p:nvSpPr>
          <p:cNvPr id="3" name="Content Placeholder 2"/>
          <p:cNvSpPr>
            <a:spLocks noGrp="1"/>
          </p:cNvSpPr>
          <p:nvPr>
            <p:ph idx="1"/>
          </p:nvPr>
        </p:nvSpPr>
        <p:spPr>
          <a:xfrm>
            <a:off x="731520" y="1867747"/>
            <a:ext cx="13167360" cy="5431156"/>
          </a:xfrm>
        </p:spPr>
        <p:txBody>
          <a:bodyPr/>
          <a:lstStyle/>
          <a:p>
            <a:pPr>
              <a:spcBef>
                <a:spcPts val="600"/>
              </a:spcBef>
            </a:pPr>
            <a:r>
              <a:rPr lang="en-US" sz="3400" dirty="0">
                <a:latin typeface="Arial" panose="020B0604020202020204" pitchFamily="34" charset="0"/>
                <a:cs typeface="Arial" panose="020B0604020202020204" pitchFamily="34" charset="0"/>
              </a:rPr>
              <a:t>Convened 170 thought leaders, experts, innovators and strategic thinkers across the </a:t>
            </a:r>
            <a:r>
              <a:rPr lang="en-US" sz="3400" b="1" dirty="0">
                <a:solidFill>
                  <a:srgbClr val="95006C"/>
                </a:solidFill>
                <a:latin typeface="Arial" panose="020B0604020202020204" pitchFamily="34" charset="0"/>
                <a:cs typeface="Arial" panose="020B0604020202020204" pitchFamily="34" charset="0"/>
              </a:rPr>
              <a:t>food, wellness and health care</a:t>
            </a:r>
            <a:r>
              <a:rPr lang="en-US" sz="3400" dirty="0">
                <a:latin typeface="Arial" panose="020B0604020202020204" pitchFamily="34" charset="0"/>
                <a:cs typeface="Arial" panose="020B0604020202020204" pitchFamily="34" charset="0"/>
              </a:rPr>
              <a:t> sectors</a:t>
            </a:r>
          </a:p>
          <a:p>
            <a:pPr>
              <a:spcBef>
                <a:spcPts val="600"/>
              </a:spcBef>
            </a:pPr>
            <a:r>
              <a:rPr lang="en-US" sz="3400" dirty="0">
                <a:latin typeface="Arial" panose="020B0604020202020204" pitchFamily="34" charset="0"/>
                <a:cs typeface="Arial" panose="020B0604020202020204" pitchFamily="34" charset="0"/>
              </a:rPr>
              <a:t>Participants explored opportunities to </a:t>
            </a:r>
            <a:r>
              <a:rPr lang="en-US" sz="3400" b="1" dirty="0">
                <a:solidFill>
                  <a:srgbClr val="95006C"/>
                </a:solidFill>
                <a:latin typeface="Arial" panose="020B0604020202020204" pitchFamily="34" charset="0"/>
                <a:cs typeface="Arial" panose="020B0604020202020204" pitchFamily="34" charset="0"/>
              </a:rPr>
              <a:t>accelerate progress toward good health and well-being </a:t>
            </a:r>
            <a:r>
              <a:rPr lang="en-US" sz="3400" dirty="0">
                <a:latin typeface="Arial" panose="020B0604020202020204" pitchFamily="34" charset="0"/>
                <a:cs typeface="Arial" panose="020B0604020202020204" pitchFamily="34" charset="0"/>
              </a:rPr>
              <a:t>for all people </a:t>
            </a:r>
          </a:p>
          <a:p>
            <a:pPr>
              <a:spcBef>
                <a:spcPts val="600"/>
              </a:spcBef>
            </a:pPr>
            <a:r>
              <a:rPr lang="en-US" sz="3400" dirty="0" smtClean="0">
                <a:latin typeface="Arial" panose="020B0604020202020204" pitchFamily="34" charset="0"/>
                <a:cs typeface="Arial" panose="020B0604020202020204" pitchFamily="34" charset="0"/>
              </a:rPr>
              <a:t>Participants …</a:t>
            </a:r>
            <a:endParaRPr lang="en-US" sz="3400" dirty="0">
              <a:latin typeface="Arial" panose="020B0604020202020204" pitchFamily="34" charset="0"/>
              <a:cs typeface="Arial" panose="020B0604020202020204" pitchFamily="34" charset="0"/>
            </a:endParaRPr>
          </a:p>
          <a:p>
            <a:pPr lvl="1">
              <a:spcBef>
                <a:spcPts val="600"/>
              </a:spcBef>
            </a:pPr>
            <a:r>
              <a:rPr lang="en-US" sz="3000" dirty="0">
                <a:latin typeface="Arial" panose="020B0604020202020204" pitchFamily="34" charset="0"/>
                <a:cs typeface="Arial" panose="020B0604020202020204" pitchFamily="34" charset="0"/>
              </a:rPr>
              <a:t>Shaped the first draft of the new </a:t>
            </a:r>
            <a:r>
              <a:rPr lang="en-US" sz="3000" b="1" dirty="0">
                <a:solidFill>
                  <a:srgbClr val="95006C"/>
                </a:solidFill>
                <a:latin typeface="Arial" panose="020B0604020202020204" pitchFamily="34" charset="0"/>
                <a:cs typeface="Arial" panose="020B0604020202020204" pitchFamily="34" charset="0"/>
              </a:rPr>
              <a:t>Second Century vision </a:t>
            </a:r>
          </a:p>
          <a:p>
            <a:pPr lvl="1">
              <a:spcBef>
                <a:spcPts val="600"/>
              </a:spcBef>
            </a:pPr>
            <a:r>
              <a:rPr lang="en-US" sz="3000" dirty="0" smtClean="0">
                <a:latin typeface="Arial" panose="020B0604020202020204" pitchFamily="34" charset="0"/>
                <a:cs typeface="Arial" panose="020B0604020202020204" pitchFamily="34" charset="0"/>
              </a:rPr>
              <a:t>Identified </a:t>
            </a:r>
            <a:r>
              <a:rPr lang="en-US" sz="3000" b="1" dirty="0">
                <a:solidFill>
                  <a:srgbClr val="95006C"/>
                </a:solidFill>
                <a:latin typeface="Arial" panose="020B0604020202020204" pitchFamily="34" charset="0"/>
                <a:cs typeface="Arial" panose="020B0604020202020204" pitchFamily="34" charset="0"/>
              </a:rPr>
              <a:t>innovative solutions </a:t>
            </a:r>
            <a:r>
              <a:rPr lang="en-US" sz="3000" dirty="0">
                <a:latin typeface="Arial" panose="020B0604020202020204" pitchFamily="34" charset="0"/>
                <a:cs typeface="Arial" panose="020B0604020202020204" pitchFamily="34" charset="0"/>
              </a:rPr>
              <a:t>to today’s unique public health challenges </a:t>
            </a:r>
          </a:p>
          <a:p>
            <a:pPr lvl="1">
              <a:spcBef>
                <a:spcPts val="600"/>
              </a:spcBef>
            </a:pPr>
            <a:r>
              <a:rPr lang="en-US" sz="3000" dirty="0">
                <a:latin typeface="Arial" panose="020B0604020202020204" pitchFamily="34" charset="0"/>
                <a:cs typeface="Arial" panose="020B0604020202020204" pitchFamily="34" charset="0"/>
              </a:rPr>
              <a:t>Brainstormed opportunities to </a:t>
            </a:r>
            <a:r>
              <a:rPr lang="en-US" sz="3000" b="1" dirty="0">
                <a:solidFill>
                  <a:srgbClr val="95006C"/>
                </a:solidFill>
                <a:latin typeface="Arial" panose="020B0604020202020204" pitchFamily="34" charset="0"/>
                <a:cs typeface="Arial" panose="020B0604020202020204" pitchFamily="34" charset="0"/>
              </a:rPr>
              <a:t>change the global health trajectory </a:t>
            </a:r>
            <a:r>
              <a:rPr lang="en-US" sz="3000" dirty="0">
                <a:latin typeface="Arial" panose="020B0604020202020204" pitchFamily="34" charset="0"/>
                <a:cs typeface="Arial" panose="020B0604020202020204" pitchFamily="34" charset="0"/>
              </a:rPr>
              <a:t>through collaboration among key stakeholders on innovation </a:t>
            </a:r>
            <a:r>
              <a:rPr lang="en-US" sz="3000" dirty="0" smtClean="0">
                <a:latin typeface="Arial" panose="020B0604020202020204" pitchFamily="34" charset="0"/>
                <a:cs typeface="Arial" panose="020B0604020202020204" pitchFamily="34" charset="0"/>
              </a:rPr>
              <a:t>projects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33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375" t="2554" r="1348" b="3522"/>
          <a:stretch/>
        </p:blipFill>
        <p:spPr>
          <a:xfrm>
            <a:off x="6038" y="374276"/>
            <a:ext cx="14630400" cy="7651768"/>
          </a:xfrm>
          <a:prstGeom prst="rect">
            <a:avLst/>
          </a:prstGeom>
        </p:spPr>
      </p:pic>
    </p:spTree>
    <p:extLst>
      <p:ext uri="{BB962C8B-B14F-4D97-AF65-F5344CB8AC3E}">
        <p14:creationId xmlns:p14="http://schemas.microsoft.com/office/powerpoint/2010/main" val="298769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413635"/>
            <a:ext cx="13167360" cy="4943475"/>
          </a:xfrm>
        </p:spPr>
        <p:txBody>
          <a:bodyPr>
            <a:normAutofit/>
          </a:bodyPr>
          <a:lstStyle/>
          <a:p>
            <a:pPr>
              <a:buClr>
                <a:srgbClr val="4F4D66"/>
              </a:buClr>
            </a:pPr>
            <a:r>
              <a:rPr lang="en-US" sz="4000" dirty="0">
                <a:solidFill>
                  <a:schemeClr val="tx1">
                    <a:lumMod val="75000"/>
                    <a:lumOff val="25000"/>
                  </a:schemeClr>
                </a:solidFill>
                <a:latin typeface="Arial" panose="020B0604020202020204" pitchFamily="34" charset="0"/>
                <a:cs typeface="Arial" panose="020B0604020202020204" pitchFamily="34" charset="0"/>
              </a:rPr>
              <a:t>Be open to new ideas and ways of thinking</a:t>
            </a:r>
          </a:p>
          <a:p>
            <a:pPr>
              <a:buClr>
                <a:srgbClr val="4F4D66"/>
              </a:buClr>
            </a:pPr>
            <a:r>
              <a:rPr lang="en-US" sz="4000" dirty="0">
                <a:solidFill>
                  <a:schemeClr val="tx1">
                    <a:lumMod val="75000"/>
                    <a:lumOff val="25000"/>
                  </a:schemeClr>
                </a:solidFill>
                <a:latin typeface="Arial" panose="020B0604020202020204" pitchFamily="34" charset="0"/>
                <a:cs typeface="Arial" panose="020B0604020202020204" pitchFamily="34" charset="0"/>
              </a:rPr>
              <a:t>Bring your passion, </a:t>
            </a:r>
            <a:r>
              <a:rPr lang="en-US" sz="4000" dirty="0" smtClean="0">
                <a:solidFill>
                  <a:schemeClr val="tx1">
                    <a:lumMod val="75000"/>
                    <a:lumOff val="25000"/>
                  </a:schemeClr>
                </a:solidFill>
                <a:latin typeface="Arial" panose="020B0604020202020204" pitchFamily="34" charset="0"/>
                <a:cs typeface="Arial" panose="020B0604020202020204" pitchFamily="34" charset="0"/>
              </a:rPr>
              <a:t>energy </a:t>
            </a:r>
            <a:r>
              <a:rPr lang="en-US" sz="4000" dirty="0">
                <a:solidFill>
                  <a:schemeClr val="tx1">
                    <a:lumMod val="75000"/>
                    <a:lumOff val="25000"/>
                  </a:schemeClr>
                </a:solidFill>
                <a:latin typeface="Arial" panose="020B0604020202020204" pitchFamily="34" charset="0"/>
                <a:cs typeface="Arial" panose="020B0604020202020204" pitchFamily="34" charset="0"/>
              </a:rPr>
              <a:t>and commitment to the profession</a:t>
            </a:r>
          </a:p>
          <a:p>
            <a:pPr>
              <a:buClr>
                <a:srgbClr val="4F4D66"/>
              </a:buClr>
            </a:pPr>
            <a:r>
              <a:rPr lang="en-US" sz="4000" dirty="0">
                <a:solidFill>
                  <a:schemeClr val="tx1">
                    <a:lumMod val="75000"/>
                    <a:lumOff val="25000"/>
                  </a:schemeClr>
                </a:solidFill>
                <a:latin typeface="Arial" panose="020B0604020202020204" pitchFamily="34" charset="0"/>
                <a:cs typeface="Arial" panose="020B0604020202020204" pitchFamily="34" charset="0"/>
              </a:rPr>
              <a:t>Ensure </a:t>
            </a:r>
            <a:r>
              <a:rPr lang="en-US" sz="4000" dirty="0" smtClean="0">
                <a:solidFill>
                  <a:schemeClr val="tx1">
                    <a:lumMod val="75000"/>
                    <a:lumOff val="25000"/>
                  </a:schemeClr>
                </a:solidFill>
                <a:latin typeface="Arial" panose="020B0604020202020204" pitchFamily="34" charset="0"/>
                <a:cs typeface="Arial" panose="020B0604020202020204" pitchFamily="34" charset="0"/>
              </a:rPr>
              <a:t>you understand </a:t>
            </a:r>
            <a:r>
              <a:rPr lang="en-US" sz="4000" dirty="0">
                <a:solidFill>
                  <a:schemeClr val="tx1">
                    <a:lumMod val="75000"/>
                    <a:lumOff val="25000"/>
                  </a:schemeClr>
                </a:solidFill>
                <a:latin typeface="Arial" panose="020B0604020202020204" pitchFamily="34" charset="0"/>
                <a:cs typeface="Arial" panose="020B0604020202020204" pitchFamily="34" charset="0"/>
              </a:rPr>
              <a:t>the process and why </a:t>
            </a:r>
            <a:r>
              <a:rPr lang="en-US" sz="4000" dirty="0" smtClean="0">
                <a:solidFill>
                  <a:schemeClr val="tx1">
                    <a:lumMod val="75000"/>
                    <a:lumOff val="25000"/>
                  </a:schemeClr>
                </a:solidFill>
                <a:latin typeface="Arial" panose="020B0604020202020204" pitchFamily="34" charset="0"/>
                <a:cs typeface="Arial" panose="020B0604020202020204" pitchFamily="34" charset="0"/>
              </a:rPr>
              <a:t>your contribution to the Second Century matters</a:t>
            </a:r>
            <a:endParaRPr lang="en-US"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731520" y="670560"/>
            <a:ext cx="13167360" cy="1371600"/>
          </a:xfrm>
        </p:spPr>
        <p:txBody>
          <a:bodyPr>
            <a:noAutofit/>
          </a:bodyPr>
          <a:lstStyle/>
          <a:p>
            <a:pPr algn="l"/>
            <a:r>
              <a:rPr lang="en-US" sz="4400" dirty="0">
                <a:solidFill>
                  <a:schemeClr val="tx1">
                    <a:lumMod val="75000"/>
                    <a:lumOff val="25000"/>
                  </a:schemeClr>
                </a:solidFill>
                <a:latin typeface="Arial" panose="020B0604020202020204" pitchFamily="34" charset="0"/>
                <a:cs typeface="Arial" panose="020B0604020202020204" pitchFamily="34" charset="0"/>
              </a:rPr>
              <a:t>We have a plan to shape the future of the Academy – </a:t>
            </a:r>
            <a:r>
              <a:rPr lang="en-US" sz="4400" b="1" dirty="0">
                <a:solidFill>
                  <a:schemeClr val="tx1"/>
                </a:solidFill>
                <a:latin typeface="Arial" panose="020B0604020202020204" pitchFamily="34" charset="0"/>
                <a:cs typeface="Arial" panose="020B0604020202020204" pitchFamily="34" charset="0"/>
              </a:rPr>
              <a:t>now we need your voice</a:t>
            </a:r>
            <a:r>
              <a:rPr lang="en-US" sz="4400" dirty="0">
                <a:solidFill>
                  <a:schemeClr val="tx1">
                    <a:lumMod val="75000"/>
                    <a:lumOff val="25000"/>
                  </a:schemeClr>
                </a:solidFill>
                <a:latin typeface="Arial" panose="020B0604020202020204" pitchFamily="34" charset="0"/>
                <a:cs typeface="Arial" panose="020B0604020202020204" pitchFamily="34" charset="0"/>
              </a:rPr>
              <a:t>.</a:t>
            </a:r>
            <a:endParaRPr lang="en-US" sz="44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37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What Can You Do?</a:t>
            </a:r>
          </a:p>
        </p:txBody>
      </p:sp>
      <p:sp>
        <p:nvSpPr>
          <p:cNvPr id="3" name="Content Placeholder 2"/>
          <p:cNvSpPr>
            <a:spLocks noGrp="1"/>
          </p:cNvSpPr>
          <p:nvPr>
            <p:ph idx="1"/>
          </p:nvPr>
        </p:nvSpPr>
        <p:spPr/>
        <p:txBody>
          <a:bodyPr>
            <a:normAutofit/>
          </a:bodyPr>
          <a:lstStyle/>
          <a:p>
            <a:pPr marL="367375" lvl="0" indent="-367375" defTabSz="489833">
              <a:lnSpc>
                <a:spcPct val="120000"/>
              </a:lnSpc>
              <a:spcBef>
                <a:spcPts val="0"/>
              </a:spcBef>
            </a:pPr>
            <a:r>
              <a:rPr lang="en-US" sz="4000" dirty="0" smtClean="0">
                <a:solidFill>
                  <a:prstClr val="black">
                    <a:lumMod val="75000"/>
                    <a:lumOff val="25000"/>
                  </a:prstClr>
                </a:solidFill>
                <a:latin typeface="Arial" panose="020B0604020202020204" pitchFamily="34" charset="0"/>
                <a:cs typeface="Arial" panose="020B0604020202020204" pitchFamily="34" charset="0"/>
              </a:rPr>
              <a:t>Continue to share your thoughts with the Second Century </a:t>
            </a:r>
            <a:r>
              <a:rPr lang="en-US" sz="4000" b="1" dirty="0" smtClean="0">
                <a:solidFill>
                  <a:prstClr val="black">
                    <a:lumMod val="75000"/>
                    <a:lumOff val="25000"/>
                  </a:prstClr>
                </a:solidFill>
                <a:latin typeface="Arial" panose="020B0604020202020204" pitchFamily="34" charset="0"/>
                <a:cs typeface="Arial" panose="020B0604020202020204" pitchFamily="34" charset="0"/>
              </a:rPr>
              <a:t>liaisons in your affiliates, DPGs and MIGs </a:t>
            </a:r>
            <a:r>
              <a:rPr lang="en-US" sz="4000" dirty="0" smtClean="0">
                <a:solidFill>
                  <a:prstClr val="black">
                    <a:lumMod val="75000"/>
                    <a:lumOff val="25000"/>
                  </a:prstClr>
                </a:solidFill>
                <a:latin typeface="Arial" panose="020B0604020202020204" pitchFamily="34" charset="0"/>
                <a:cs typeface="Arial" panose="020B0604020202020204" pitchFamily="34" charset="0"/>
              </a:rPr>
              <a:t>and reach out to your </a:t>
            </a:r>
            <a:r>
              <a:rPr lang="en-US" sz="4000" b="1" dirty="0" smtClean="0">
                <a:solidFill>
                  <a:prstClr val="black">
                    <a:lumMod val="75000"/>
                    <a:lumOff val="25000"/>
                  </a:prstClr>
                </a:solidFill>
                <a:latin typeface="Arial" panose="020B0604020202020204" pitchFamily="34" charset="0"/>
                <a:cs typeface="Arial" panose="020B0604020202020204" pitchFamily="34" charset="0"/>
              </a:rPr>
              <a:t>delegate in the House of Delegates </a:t>
            </a:r>
            <a:r>
              <a:rPr lang="en-US" sz="4000" dirty="0" smtClean="0">
                <a:solidFill>
                  <a:prstClr val="black">
                    <a:lumMod val="75000"/>
                    <a:lumOff val="25000"/>
                  </a:prstClr>
                </a:solidFill>
                <a:latin typeface="Arial" panose="020B0604020202020204" pitchFamily="34" charset="0"/>
                <a:cs typeface="Arial" panose="020B0604020202020204" pitchFamily="34" charset="0"/>
              </a:rPr>
              <a:t>to voice your perspective</a:t>
            </a:r>
          </a:p>
          <a:p>
            <a:pPr marL="367375" indent="-367375" defTabSz="489833">
              <a:lnSpc>
                <a:spcPct val="120000"/>
              </a:lnSpc>
              <a:spcBef>
                <a:spcPts val="0"/>
              </a:spcBef>
            </a:pPr>
            <a:r>
              <a:rPr lang="en-US" sz="4000" dirty="0" smtClean="0">
                <a:solidFill>
                  <a:prstClr val="black">
                    <a:lumMod val="75000"/>
                    <a:lumOff val="25000"/>
                  </a:prstClr>
                </a:solidFill>
                <a:latin typeface="Arial" panose="020B0604020202020204" pitchFamily="34" charset="0"/>
                <a:cs typeface="Arial" panose="020B0604020202020204" pitchFamily="34" charset="0"/>
              </a:rPr>
              <a:t>Help </a:t>
            </a:r>
            <a:r>
              <a:rPr lang="en-US" sz="4000" dirty="0">
                <a:solidFill>
                  <a:prstClr val="black">
                    <a:lumMod val="75000"/>
                    <a:lumOff val="25000"/>
                  </a:prstClr>
                </a:solidFill>
                <a:latin typeface="Arial" panose="020B0604020202020204" pitchFamily="34" charset="0"/>
                <a:cs typeface="Arial" panose="020B0604020202020204" pitchFamily="34" charset="0"/>
              </a:rPr>
              <a:t>spread the word online - </a:t>
            </a:r>
            <a:r>
              <a:rPr lang="en-US" sz="4000" b="1" dirty="0">
                <a:solidFill>
                  <a:prstClr val="black">
                    <a:lumMod val="75000"/>
                    <a:lumOff val="25000"/>
                  </a:prstClr>
                </a:solidFill>
                <a:latin typeface="Arial" panose="020B0604020202020204" pitchFamily="34" charset="0"/>
                <a:cs typeface="Arial" panose="020B0604020202020204" pitchFamily="34" charset="0"/>
              </a:rPr>
              <a:t>#</a:t>
            </a:r>
            <a:r>
              <a:rPr lang="en-US" sz="4000" b="1" dirty="0" err="1">
                <a:solidFill>
                  <a:prstClr val="black">
                    <a:lumMod val="75000"/>
                    <a:lumOff val="25000"/>
                  </a:prstClr>
                </a:solidFill>
                <a:latin typeface="Arial" panose="020B0604020202020204" pitchFamily="34" charset="0"/>
                <a:cs typeface="Arial" panose="020B0604020202020204" pitchFamily="34" charset="0"/>
              </a:rPr>
              <a:t>oursecondcentury</a:t>
            </a:r>
            <a:endParaRPr lang="en-US" sz="4000" b="1" dirty="0">
              <a:solidFill>
                <a:prstClr val="black">
                  <a:lumMod val="75000"/>
                  <a:lumOff val="25000"/>
                </a:prstClr>
              </a:solidFill>
              <a:latin typeface="Arial" panose="020B0604020202020204" pitchFamily="34" charset="0"/>
              <a:cs typeface="Arial" panose="020B0604020202020204" pitchFamily="34" charset="0"/>
            </a:endParaRPr>
          </a:p>
          <a:p>
            <a:pPr marL="367375" lvl="0" indent="-367375" defTabSz="489833">
              <a:lnSpc>
                <a:spcPct val="120000"/>
              </a:lnSpc>
              <a:spcBef>
                <a:spcPts val="0"/>
              </a:spcBef>
            </a:pPr>
            <a:r>
              <a:rPr lang="en-US" sz="4000" dirty="0" smtClean="0">
                <a:solidFill>
                  <a:prstClr val="black">
                    <a:lumMod val="75000"/>
                    <a:lumOff val="25000"/>
                  </a:prstClr>
                </a:solidFill>
                <a:latin typeface="Arial" panose="020B0604020202020204" pitchFamily="34" charset="0"/>
                <a:cs typeface="Arial" panose="020B0604020202020204" pitchFamily="34" charset="0"/>
              </a:rPr>
              <a:t>Email </a:t>
            </a:r>
            <a:r>
              <a:rPr lang="en-US" sz="4000" dirty="0">
                <a:solidFill>
                  <a:prstClr val="black">
                    <a:lumMod val="75000"/>
                    <a:lumOff val="25000"/>
                  </a:prstClr>
                </a:solidFill>
                <a:latin typeface="Arial" panose="020B0604020202020204" pitchFamily="34" charset="0"/>
                <a:cs typeface="Arial" panose="020B0604020202020204" pitchFamily="34" charset="0"/>
                <a:hlinkClick r:id="rId3"/>
              </a:rPr>
              <a:t>secondcentury@eatright.org</a:t>
            </a:r>
            <a:r>
              <a:rPr lang="en-US" sz="4000" dirty="0">
                <a:solidFill>
                  <a:prstClr val="black">
                    <a:lumMod val="75000"/>
                    <a:lumOff val="25000"/>
                  </a:prstClr>
                </a:solidFill>
                <a:latin typeface="Arial" panose="020B0604020202020204" pitchFamily="34" charset="0"/>
                <a:cs typeface="Arial" panose="020B0604020202020204" pitchFamily="34" charset="0"/>
              </a:rPr>
              <a:t> with your questions and </a:t>
            </a:r>
            <a:r>
              <a:rPr lang="en-US" sz="4000" dirty="0" smtClean="0">
                <a:solidFill>
                  <a:prstClr val="black">
                    <a:lumMod val="75000"/>
                    <a:lumOff val="25000"/>
                  </a:prstClr>
                </a:solidFill>
                <a:latin typeface="Arial" panose="020B0604020202020204" pitchFamily="34" charset="0"/>
                <a:cs typeface="Arial" panose="020B0604020202020204" pitchFamily="34" charset="0"/>
              </a:rPr>
              <a:t>comments</a:t>
            </a:r>
            <a:endParaRPr lang="en-US" sz="40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04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Arial" panose="020B0604020202020204" pitchFamily="34" charset="0"/>
                <a:cs typeface="Arial" panose="020B0604020202020204" pitchFamily="34" charset="0"/>
              </a:rPr>
              <a:t>Become a Member of the </a:t>
            </a:r>
            <a:r>
              <a:rPr lang="en-US" sz="4800" b="1" dirty="0" smtClean="0">
                <a:latin typeface="Arial" panose="020B0604020202020204" pitchFamily="34" charset="0"/>
                <a:cs typeface="Arial" panose="020B0604020202020204" pitchFamily="34" charset="0"/>
              </a:rPr>
              <a:t>Second </a:t>
            </a:r>
            <a:r>
              <a:rPr lang="en-US" sz="4800" b="1" dirty="0">
                <a:latin typeface="Arial" panose="020B0604020202020204" pitchFamily="34" charset="0"/>
                <a:cs typeface="Arial" panose="020B0604020202020204" pitchFamily="34" charset="0"/>
              </a:rPr>
              <a:t>Century Giving Society</a:t>
            </a:r>
          </a:p>
        </p:txBody>
      </p:sp>
      <p:sp>
        <p:nvSpPr>
          <p:cNvPr id="3" name="Content Placeholder 2"/>
          <p:cNvSpPr>
            <a:spLocks noGrp="1"/>
          </p:cNvSpPr>
          <p:nvPr>
            <p:ph idx="1"/>
          </p:nvPr>
        </p:nvSpPr>
        <p:spPr>
          <a:xfrm>
            <a:off x="731520" y="2343997"/>
            <a:ext cx="13167360" cy="4552103"/>
          </a:xfrm>
        </p:spPr>
        <p:txBody>
          <a:bodyPr/>
          <a:lstStyle/>
          <a:p>
            <a:pPr marL="428625" indent="-428625" fontAlgn="base">
              <a:spcBef>
                <a:spcPct val="0"/>
              </a:spcBef>
              <a:spcAft>
                <a:spcPct val="0"/>
              </a:spcAft>
              <a:buFont typeface="Arial" panose="020B0604020202020204" pitchFamily="34" charset="0"/>
              <a:buChar char="•"/>
            </a:pPr>
            <a:r>
              <a:rPr lang="en-US" sz="4200" dirty="0">
                <a:solidFill>
                  <a:schemeClr val="tx1"/>
                </a:solidFill>
                <a:latin typeface="Arial" pitchFamily="34" charset="0"/>
              </a:rPr>
              <a:t>Champions			</a:t>
            </a:r>
            <a:r>
              <a:rPr lang="en-US" sz="4200" dirty="0" smtClean="0">
                <a:solidFill>
                  <a:schemeClr val="tx1"/>
                </a:solidFill>
                <a:latin typeface="Arial" pitchFamily="34" charset="0"/>
              </a:rPr>
              <a:t>		$</a:t>
            </a:r>
            <a:r>
              <a:rPr lang="en-US" sz="4200" dirty="0">
                <a:solidFill>
                  <a:schemeClr val="tx1"/>
                </a:solidFill>
                <a:latin typeface="Arial" pitchFamily="34" charset="0"/>
              </a:rPr>
              <a:t>25 - $499</a:t>
            </a:r>
          </a:p>
          <a:p>
            <a:pPr marL="428625" indent="-428625" fontAlgn="base">
              <a:spcBef>
                <a:spcPct val="0"/>
              </a:spcBef>
              <a:spcAft>
                <a:spcPct val="0"/>
              </a:spcAft>
              <a:buFont typeface="Arial" panose="020B0604020202020204" pitchFamily="34" charset="0"/>
              <a:buChar char="•"/>
            </a:pPr>
            <a:r>
              <a:rPr lang="en-US" sz="4200" dirty="0">
                <a:solidFill>
                  <a:schemeClr val="tx1"/>
                </a:solidFill>
                <a:latin typeface="Arial" pitchFamily="34" charset="0"/>
              </a:rPr>
              <a:t>Leaders			</a:t>
            </a:r>
            <a:r>
              <a:rPr lang="en-US" sz="4200" dirty="0" smtClean="0">
                <a:solidFill>
                  <a:schemeClr val="tx1"/>
                </a:solidFill>
                <a:latin typeface="Arial" pitchFamily="34" charset="0"/>
              </a:rPr>
              <a:t>	</a:t>
            </a:r>
            <a:r>
              <a:rPr lang="en-US" sz="4200" dirty="0">
                <a:solidFill>
                  <a:schemeClr val="tx1"/>
                </a:solidFill>
                <a:latin typeface="Arial" pitchFamily="34" charset="0"/>
              </a:rPr>
              <a:t>	</a:t>
            </a:r>
            <a:r>
              <a:rPr lang="en-US" sz="4200" dirty="0" smtClean="0">
                <a:solidFill>
                  <a:schemeClr val="tx1"/>
                </a:solidFill>
                <a:latin typeface="Arial" pitchFamily="34" charset="0"/>
              </a:rPr>
              <a:t>	$</a:t>
            </a:r>
            <a:r>
              <a:rPr lang="en-US" sz="4200" dirty="0">
                <a:solidFill>
                  <a:schemeClr val="tx1"/>
                </a:solidFill>
                <a:latin typeface="Arial" pitchFamily="34" charset="0"/>
              </a:rPr>
              <a:t>500 - $9,999</a:t>
            </a:r>
          </a:p>
          <a:p>
            <a:pPr marL="428625" indent="-428625" fontAlgn="base">
              <a:spcBef>
                <a:spcPct val="0"/>
              </a:spcBef>
              <a:spcAft>
                <a:spcPct val="0"/>
              </a:spcAft>
              <a:buFont typeface="Arial" panose="020B0604020202020204" pitchFamily="34" charset="0"/>
              <a:buChar char="•"/>
            </a:pPr>
            <a:r>
              <a:rPr lang="en-US" sz="4200" dirty="0">
                <a:solidFill>
                  <a:schemeClr val="tx1"/>
                </a:solidFill>
                <a:latin typeface="Arial" pitchFamily="34" charset="0"/>
              </a:rPr>
              <a:t>Torchbearers		</a:t>
            </a:r>
            <a:r>
              <a:rPr lang="en-US" sz="4200" dirty="0" smtClean="0">
                <a:solidFill>
                  <a:schemeClr val="tx1"/>
                </a:solidFill>
                <a:latin typeface="Arial" pitchFamily="34" charset="0"/>
              </a:rPr>
              <a:t>		$</a:t>
            </a:r>
            <a:r>
              <a:rPr lang="en-US" sz="4200" dirty="0">
                <a:solidFill>
                  <a:schemeClr val="tx1"/>
                </a:solidFill>
                <a:latin typeface="Arial" pitchFamily="34" charset="0"/>
              </a:rPr>
              <a:t>10,000 - $99,000</a:t>
            </a:r>
          </a:p>
          <a:p>
            <a:pPr marL="428625" indent="-428625" fontAlgn="base">
              <a:spcBef>
                <a:spcPct val="0"/>
              </a:spcBef>
              <a:spcAft>
                <a:spcPct val="0"/>
              </a:spcAft>
              <a:buFont typeface="Arial" panose="020B0604020202020204" pitchFamily="34" charset="0"/>
              <a:buChar char="•"/>
            </a:pPr>
            <a:r>
              <a:rPr lang="en-US" sz="4200" dirty="0">
                <a:solidFill>
                  <a:schemeClr val="tx1"/>
                </a:solidFill>
                <a:latin typeface="Arial" pitchFamily="34" charset="0"/>
              </a:rPr>
              <a:t>Founders			</a:t>
            </a:r>
            <a:r>
              <a:rPr lang="en-US" sz="4200" dirty="0" smtClean="0">
                <a:solidFill>
                  <a:schemeClr val="tx1"/>
                </a:solidFill>
                <a:latin typeface="Arial" pitchFamily="34" charset="0"/>
              </a:rPr>
              <a:t>		$</a:t>
            </a:r>
            <a:r>
              <a:rPr lang="en-US" sz="4200" dirty="0">
                <a:solidFill>
                  <a:schemeClr val="tx1"/>
                </a:solidFill>
                <a:latin typeface="Arial" pitchFamily="34" charset="0"/>
              </a:rPr>
              <a:t>100,000 - $1M+</a:t>
            </a:r>
          </a:p>
          <a:p>
            <a:endParaRPr lang="en-US" dirty="0" smtClean="0"/>
          </a:p>
          <a:p>
            <a:pPr marL="0" indent="0" algn="ctr">
              <a:buNone/>
            </a:pPr>
            <a:r>
              <a:rPr lang="en-US" sz="4400" b="1" dirty="0" smtClean="0">
                <a:latin typeface="Arial" panose="020B0604020202020204" pitchFamily="34" charset="0"/>
                <a:cs typeface="Arial" panose="020B0604020202020204" pitchFamily="34" charset="0"/>
              </a:rPr>
              <a:t>Visit </a:t>
            </a:r>
            <a:r>
              <a:rPr lang="en-US" sz="4400" b="1" u="sng" dirty="0" smtClean="0">
                <a:solidFill>
                  <a:srgbClr val="95006C"/>
                </a:solidFill>
                <a:latin typeface="Arial" panose="020B0604020202020204" pitchFamily="34" charset="0"/>
                <a:cs typeface="Arial" panose="020B0604020202020204" pitchFamily="34" charset="0"/>
              </a:rPr>
              <a:t>www.eatrightfoundation.org/secondcentury</a:t>
            </a:r>
            <a:endParaRPr lang="en-US" sz="4400" b="1" u="sng" dirty="0">
              <a:solidFill>
                <a:srgbClr val="95006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57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731645"/>
            <a:ext cx="11094720" cy="4577715"/>
          </a:xfrm>
        </p:spPr>
        <p:txBody>
          <a:bodyPr/>
          <a:lstStyle/>
          <a:p>
            <a:pPr marL="0" lvl="1" indent="0" algn="r">
              <a:lnSpc>
                <a:spcPct val="114000"/>
              </a:lnSpc>
              <a:spcBef>
                <a:spcPts val="0"/>
              </a:spcBef>
              <a:buNone/>
            </a:pPr>
            <a:r>
              <a:rPr lang="en-US" i="1" dirty="0" smtClean="0">
                <a:solidFill>
                  <a:srgbClr val="95006C"/>
                </a:solidFill>
                <a:latin typeface="Arial" panose="020B0604020202020204" pitchFamily="34" charset="0"/>
                <a:cs typeface="Arial" panose="020B0604020202020204" pitchFamily="34" charset="0"/>
              </a:rPr>
              <a:t>“An </a:t>
            </a:r>
            <a:r>
              <a:rPr lang="en-US" i="1" dirty="0">
                <a:solidFill>
                  <a:srgbClr val="95006C"/>
                </a:solidFill>
                <a:latin typeface="Arial" panose="020B0604020202020204" pitchFamily="34" charset="0"/>
                <a:cs typeface="Arial" panose="020B0604020202020204" pitchFamily="34" charset="0"/>
              </a:rPr>
              <a:t>honorable past lies behind us, </a:t>
            </a:r>
            <a:endParaRPr lang="en-US" i="1" dirty="0" smtClean="0">
              <a:solidFill>
                <a:srgbClr val="95006C"/>
              </a:solidFill>
              <a:latin typeface="Arial" panose="020B0604020202020204" pitchFamily="34" charset="0"/>
              <a:cs typeface="Arial" panose="020B0604020202020204" pitchFamily="34" charset="0"/>
            </a:endParaRPr>
          </a:p>
          <a:p>
            <a:pPr marL="0" lvl="1" indent="0" algn="r">
              <a:lnSpc>
                <a:spcPct val="114000"/>
              </a:lnSpc>
              <a:spcBef>
                <a:spcPts val="0"/>
              </a:spcBef>
              <a:buNone/>
            </a:pPr>
            <a:r>
              <a:rPr lang="en-US" i="1" dirty="0" smtClean="0">
                <a:solidFill>
                  <a:srgbClr val="95006C"/>
                </a:solidFill>
                <a:latin typeface="Arial" panose="020B0604020202020204" pitchFamily="34" charset="0"/>
                <a:cs typeface="Arial" panose="020B0604020202020204" pitchFamily="34" charset="0"/>
              </a:rPr>
              <a:t>a </a:t>
            </a:r>
            <a:r>
              <a:rPr lang="en-US" i="1" dirty="0">
                <a:solidFill>
                  <a:srgbClr val="95006C"/>
                </a:solidFill>
                <a:latin typeface="Arial" panose="020B0604020202020204" pitchFamily="34" charset="0"/>
                <a:cs typeface="Arial" panose="020B0604020202020204" pitchFamily="34" charset="0"/>
              </a:rPr>
              <a:t>developing present is with us, </a:t>
            </a:r>
            <a:r>
              <a:rPr lang="en-US" i="1" dirty="0" smtClean="0">
                <a:solidFill>
                  <a:srgbClr val="95006C"/>
                </a:solidFill>
                <a:latin typeface="Arial" panose="020B0604020202020204" pitchFamily="34" charset="0"/>
                <a:cs typeface="Arial" panose="020B0604020202020204" pitchFamily="34" charset="0"/>
              </a:rPr>
              <a:t>and </a:t>
            </a:r>
          </a:p>
          <a:p>
            <a:pPr marL="0" lvl="1" indent="0" algn="r">
              <a:lnSpc>
                <a:spcPct val="114000"/>
              </a:lnSpc>
              <a:spcBef>
                <a:spcPts val="0"/>
              </a:spcBef>
              <a:buNone/>
            </a:pPr>
            <a:r>
              <a:rPr lang="en-US" i="1" dirty="0" smtClean="0">
                <a:solidFill>
                  <a:srgbClr val="95006C"/>
                </a:solidFill>
                <a:latin typeface="Arial" panose="020B0604020202020204" pitchFamily="34" charset="0"/>
                <a:cs typeface="Arial" panose="020B0604020202020204" pitchFamily="34" charset="0"/>
              </a:rPr>
              <a:t>a </a:t>
            </a:r>
            <a:r>
              <a:rPr lang="en-US" i="1" dirty="0">
                <a:solidFill>
                  <a:srgbClr val="95006C"/>
                </a:solidFill>
                <a:latin typeface="Arial" panose="020B0604020202020204" pitchFamily="34" charset="0"/>
                <a:cs typeface="Arial" panose="020B0604020202020204" pitchFamily="34" charset="0"/>
              </a:rPr>
              <a:t>promising future lies before us.” </a:t>
            </a:r>
            <a:endParaRPr lang="en-US" i="1" dirty="0" smtClean="0">
              <a:solidFill>
                <a:srgbClr val="95006C"/>
              </a:solidFill>
              <a:latin typeface="Arial" panose="020B0604020202020204" pitchFamily="34" charset="0"/>
              <a:cs typeface="Arial" panose="020B0604020202020204" pitchFamily="34" charset="0"/>
            </a:endParaRPr>
          </a:p>
          <a:p>
            <a:pPr marL="0" lvl="1" indent="0" algn="r">
              <a:spcBef>
                <a:spcPts val="0"/>
              </a:spcBef>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lvl="1" indent="0" algn="r">
              <a:spcBef>
                <a:spcPts val="0"/>
              </a:spcBef>
              <a:buNone/>
            </a:pP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Mary I. </a:t>
            </a:r>
            <a:r>
              <a:rPr lang="en-US" dirty="0" smtClean="0">
                <a:solidFill>
                  <a:schemeClr val="tx1">
                    <a:lumMod val="75000"/>
                    <a:lumOff val="25000"/>
                  </a:schemeClr>
                </a:solidFill>
                <a:latin typeface="Arial" panose="020B0604020202020204" pitchFamily="34" charset="0"/>
                <a:cs typeface="Arial" panose="020B0604020202020204" pitchFamily="34" charset="0"/>
              </a:rPr>
              <a:t>Barber</a:t>
            </a:r>
          </a:p>
          <a:p>
            <a:pPr marL="0" lvl="1" indent="0" algn="r">
              <a:spcBef>
                <a:spcPts val="0"/>
              </a:spcBef>
              <a:buNone/>
            </a:pPr>
            <a:r>
              <a:rPr lang="en-US" dirty="0" smtClean="0">
                <a:solidFill>
                  <a:schemeClr val="tx1">
                    <a:lumMod val="75000"/>
                    <a:lumOff val="25000"/>
                  </a:schemeClr>
                </a:solidFill>
                <a:latin typeface="Arial" panose="020B0604020202020204" pitchFamily="34" charset="0"/>
                <a:cs typeface="Arial" panose="020B0604020202020204" pitchFamily="34" charset="0"/>
              </a:rPr>
              <a:t>Academy </a:t>
            </a:r>
            <a:r>
              <a:rPr lang="en-US" dirty="0">
                <a:solidFill>
                  <a:schemeClr val="tx1">
                    <a:lumMod val="75000"/>
                    <a:lumOff val="25000"/>
                  </a:schemeClr>
                </a:solidFill>
                <a:latin typeface="Arial" panose="020B0604020202020204" pitchFamily="34" charset="0"/>
                <a:cs typeface="Arial" panose="020B0604020202020204" pitchFamily="34" charset="0"/>
              </a:rPr>
              <a:t>historian (1931</a:t>
            </a:r>
            <a:r>
              <a:rPr lang="en-US" dirty="0" smtClean="0">
                <a:solidFill>
                  <a:schemeClr val="tx1">
                    <a:lumMod val="75000"/>
                    <a:lumOff val="25000"/>
                  </a:schemeClr>
                </a:solidFill>
                <a:latin typeface="Arial" panose="020B0604020202020204" pitchFamily="34" charset="0"/>
                <a:cs typeface="Arial" panose="020B0604020202020204" pitchFamily="34" charset="0"/>
              </a:rPr>
              <a:t>)</a:t>
            </a:r>
            <a:endParaRPr lang="en-US" sz="51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29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570" y="2114550"/>
            <a:ext cx="13167360" cy="3931920"/>
          </a:xfrm>
        </p:spPr>
        <p:txBody>
          <a:bodyPr>
            <a:noAutofit/>
          </a:bodyPr>
          <a:lstStyle/>
          <a:p>
            <a:pPr marL="0" indent="0">
              <a:buNone/>
            </a:pPr>
            <a:r>
              <a:rPr lang="en-US" sz="4400" b="1" dirty="0">
                <a:solidFill>
                  <a:srgbClr val="95006C"/>
                </a:solidFill>
                <a:latin typeface="Arial" panose="020B0604020202020204" pitchFamily="34" charset="0"/>
                <a:cs typeface="Arial" panose="020B0604020202020204" pitchFamily="34" charset="0"/>
              </a:rPr>
              <a:t>Our commitment:</a:t>
            </a:r>
            <a:r>
              <a:rPr lang="en-US" sz="4400" dirty="0">
                <a:solidFill>
                  <a:srgbClr val="95006C"/>
                </a:solidFill>
                <a:latin typeface="Arial" panose="020B0604020202020204" pitchFamily="34" charset="0"/>
                <a:cs typeface="Arial" panose="020B0604020202020204" pitchFamily="34" charset="0"/>
              </a:rPr>
              <a:t> </a:t>
            </a:r>
          </a:p>
          <a:p>
            <a:pPr marL="0" indent="0">
              <a:buNone/>
            </a:pPr>
            <a:r>
              <a:rPr lang="en-US" sz="4400" dirty="0">
                <a:solidFill>
                  <a:schemeClr val="tx1">
                    <a:lumMod val="75000"/>
                    <a:lumOff val="25000"/>
                  </a:schemeClr>
                </a:solidFill>
                <a:latin typeface="Arial" panose="020B0604020202020204" pitchFamily="34" charset="0"/>
                <a:cs typeface="Arial" panose="020B0604020202020204" pitchFamily="34" charset="0"/>
              </a:rPr>
              <a:t>Create a Second Century vision that brings out the best the Academy and the Foundation have to offer — </a:t>
            </a:r>
            <a:r>
              <a:rPr lang="en-US" sz="4400" b="1" dirty="0">
                <a:solidFill>
                  <a:schemeClr val="tx1">
                    <a:lumMod val="75000"/>
                    <a:lumOff val="25000"/>
                  </a:schemeClr>
                </a:solidFill>
                <a:latin typeface="Arial" panose="020B0604020202020204" pitchFamily="34" charset="0"/>
                <a:cs typeface="Arial" panose="020B0604020202020204" pitchFamily="34" charset="0"/>
              </a:rPr>
              <a:t>lifting the profession and expanding opportunities</a:t>
            </a:r>
            <a:r>
              <a:rPr lang="en-US" sz="4400" dirty="0">
                <a:solidFill>
                  <a:schemeClr val="tx1">
                    <a:lumMod val="75000"/>
                    <a:lumOff val="25000"/>
                  </a:schemeClr>
                </a:solidFill>
                <a:latin typeface="Arial" panose="020B0604020202020204" pitchFamily="34" charset="0"/>
                <a:cs typeface="Arial" panose="020B0604020202020204" pitchFamily="34" charset="0"/>
              </a:rPr>
              <a:t> for all members</a:t>
            </a:r>
            <a:r>
              <a:rPr lang="en-US" sz="44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277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2286000"/>
            <a:ext cx="13167360" cy="4876800"/>
          </a:xfrm>
        </p:spPr>
        <p:txBody>
          <a:bodyPr>
            <a:normAutofit/>
          </a:bodyPr>
          <a:lstStyle/>
          <a:p>
            <a:pPr marL="0" indent="0" algn="ctr">
              <a:buNone/>
            </a:pPr>
            <a:r>
              <a:rPr lang="en-US" sz="4500" b="1" dirty="0">
                <a:solidFill>
                  <a:schemeClr val="tx1">
                    <a:lumMod val="75000"/>
                    <a:lumOff val="25000"/>
                  </a:schemeClr>
                </a:solidFill>
                <a:latin typeface="Arial" panose="020B0604020202020204" pitchFamily="34" charset="0"/>
                <a:cs typeface="Arial" panose="020B0604020202020204" pitchFamily="34" charset="0"/>
              </a:rPr>
              <a:t>Questions?</a:t>
            </a:r>
          </a:p>
          <a:p>
            <a:pPr marL="0" indent="0" algn="ctr">
              <a:buNone/>
            </a:pPr>
            <a:endParaRPr lang="en-US" sz="4500" b="1"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endParaRPr lang="en-US" sz="4500" b="1"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endParaRPr lang="en-US" sz="4500" b="1"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4500" b="1" dirty="0">
                <a:solidFill>
                  <a:schemeClr val="tx1">
                    <a:lumMod val="75000"/>
                    <a:lumOff val="25000"/>
                  </a:schemeClr>
                </a:solidFill>
                <a:latin typeface="Arial" panose="020B0604020202020204" pitchFamily="34" charset="0"/>
                <a:cs typeface="Arial" panose="020B0604020202020204" pitchFamily="34" charset="0"/>
              </a:rPr>
              <a:t>Contact: </a:t>
            </a:r>
            <a:r>
              <a:rPr lang="en-US" sz="4500" dirty="0" smtClean="0">
                <a:solidFill>
                  <a:schemeClr val="tx1">
                    <a:lumMod val="75000"/>
                    <a:lumOff val="25000"/>
                  </a:schemeClr>
                </a:solidFill>
                <a:latin typeface="Arial" panose="020B0604020202020204" pitchFamily="34" charset="0"/>
                <a:cs typeface="Arial" panose="020B0604020202020204" pitchFamily="34" charset="0"/>
                <a:hlinkClick r:id="rId3"/>
              </a:rPr>
              <a:t>secondcentury@eatright.org</a:t>
            </a:r>
            <a:r>
              <a:rPr lang="en-US" sz="4500" dirty="0" smtClean="0">
                <a:solidFill>
                  <a:schemeClr val="tx1">
                    <a:lumMod val="75000"/>
                    <a:lumOff val="25000"/>
                  </a:schemeClr>
                </a:solidFill>
                <a:latin typeface="Arial" panose="020B0604020202020204" pitchFamily="34" charset="0"/>
                <a:cs typeface="Arial" panose="020B0604020202020204" pitchFamily="34" charset="0"/>
              </a:rPr>
              <a:t> </a:t>
            </a:r>
            <a:endParaRPr lang="en-US" sz="45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64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Our History and Legacy</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47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79121"/>
            <a:ext cx="13167360" cy="1560777"/>
          </a:xfrm>
        </p:spPr>
        <p:txBody>
          <a:bodyPr>
            <a:normAutofit fontScale="92500"/>
          </a:bodyPr>
          <a:lstStyle/>
          <a:p>
            <a:pPr marL="0" indent="0">
              <a:buNone/>
            </a:pPr>
            <a:r>
              <a:rPr lang="en-US" sz="4000" dirty="0">
                <a:solidFill>
                  <a:schemeClr val="tx1">
                    <a:lumMod val="75000"/>
                    <a:lumOff val="25000"/>
                  </a:schemeClr>
                </a:solidFill>
                <a:latin typeface="Arial" panose="020B0604020202020204" pitchFamily="34" charset="0"/>
                <a:cs typeface="Arial" panose="020B0604020202020204" pitchFamily="34" charset="0"/>
              </a:rPr>
              <a:t>Our founders had a vision: </a:t>
            </a:r>
            <a:r>
              <a:rPr lang="en-US" sz="4000" b="1" dirty="0">
                <a:solidFill>
                  <a:schemeClr val="tx1">
                    <a:lumMod val="75000"/>
                    <a:lumOff val="25000"/>
                  </a:schemeClr>
                </a:solidFill>
                <a:latin typeface="Arial" panose="020B0604020202020204" pitchFamily="34" charset="0"/>
                <a:cs typeface="Arial" panose="020B0604020202020204" pitchFamily="34" charset="0"/>
              </a:rPr>
              <a:t>to build a profession they believed would change the course of nutrition and health.</a:t>
            </a:r>
          </a:p>
          <a:p>
            <a:endParaRPr lang="en-US"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3" cstate="print"/>
          <a:srcRect l="660" t="21359" r="1159" b="14268"/>
          <a:stretch/>
        </p:blipFill>
        <p:spPr bwMode="auto">
          <a:xfrm>
            <a:off x="2096808" y="2139898"/>
            <a:ext cx="10393680" cy="479692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190308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162" y="4514629"/>
            <a:ext cx="13827760" cy="819573"/>
          </a:xfrm>
          <a:prstGeom prst="rect">
            <a:avLst/>
          </a:prstGeom>
          <a:solidFill>
            <a:srgbClr val="39683E"/>
          </a:solidFill>
          <a:ln>
            <a:noFill/>
          </a:ln>
        </p:spPr>
        <p:style>
          <a:lnRef idx="1">
            <a:schemeClr val="accent1"/>
          </a:lnRef>
          <a:fillRef idx="3">
            <a:schemeClr val="accent1"/>
          </a:fillRef>
          <a:effectRef idx="2">
            <a:schemeClr val="accent1"/>
          </a:effectRef>
          <a:fontRef idx="minor">
            <a:schemeClr val="lt1"/>
          </a:fontRef>
        </p:style>
        <p:txBody>
          <a:bodyPr lIns="146304" tIns="73152" rIns="146304" bIns="73152" anchor="ctr"/>
          <a:lstStyle/>
          <a:p>
            <a:pPr algn="ctr">
              <a:defRPr/>
            </a:pPr>
            <a:endParaRPr lang="en-US" dirty="0"/>
          </a:p>
        </p:txBody>
      </p:sp>
      <p:sp>
        <p:nvSpPr>
          <p:cNvPr id="5" name="TextBox 4"/>
          <p:cNvSpPr txBox="1">
            <a:spLocks noChangeArrowheads="1"/>
          </p:cNvSpPr>
          <p:nvPr/>
        </p:nvSpPr>
        <p:spPr bwMode="auto">
          <a:xfrm>
            <a:off x="541293" y="4636549"/>
            <a:ext cx="1352549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tIns="73152" rIns="146304" bIns="73152">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dist"/>
            <a:r>
              <a:rPr lang="en-US" sz="1900" dirty="0">
                <a:solidFill>
                  <a:schemeClr val="bg1"/>
                </a:solidFill>
                <a:latin typeface="Arial" charset="0"/>
                <a:cs typeface="Arial" charset="0"/>
              </a:rPr>
              <a:t>1917  |  1925  |  1940  |  1966  |  1968  |  1969  |  1970  |  1973  |  1978  |  1980  |  2012  |  2016</a:t>
            </a:r>
          </a:p>
        </p:txBody>
      </p:sp>
      <p:cxnSp>
        <p:nvCxnSpPr>
          <p:cNvPr id="6" name="Straight Connector 5"/>
          <p:cNvCxnSpPr/>
          <p:nvPr/>
        </p:nvCxnSpPr>
        <p:spPr>
          <a:xfrm>
            <a:off x="937260" y="3783109"/>
            <a:ext cx="0" cy="58456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15290" y="2971801"/>
            <a:ext cx="2401569" cy="812530"/>
          </a:xfrm>
          <a:prstGeom prst="rect">
            <a:avLst/>
          </a:prstGeom>
          <a:noFill/>
        </p:spPr>
        <p:txBody>
          <a:bodyPr wrap="square" lIns="146304" tIns="73152" rIns="146304" bIns="73152">
            <a:spAutoFit/>
          </a:bodyPr>
          <a:lstStyle/>
          <a:p>
            <a:pPr>
              <a:lnSpc>
                <a:spcPct val="120000"/>
              </a:lnSpc>
              <a:defRPr/>
            </a:pPr>
            <a:r>
              <a:rPr lang="en-US" sz="1800" dirty="0">
                <a:latin typeface="Arial"/>
                <a:cs typeface="Arial"/>
              </a:rPr>
              <a:t>American Dietetic Association founded</a:t>
            </a:r>
          </a:p>
        </p:txBody>
      </p:sp>
      <p:cxnSp>
        <p:nvCxnSpPr>
          <p:cNvPr id="12" name="Straight Connector 11"/>
          <p:cNvCxnSpPr/>
          <p:nvPr/>
        </p:nvCxnSpPr>
        <p:spPr>
          <a:xfrm>
            <a:off x="5570220" y="5449824"/>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0198100" y="5449824"/>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18890" y="6053328"/>
            <a:ext cx="2204720" cy="812530"/>
          </a:xfrm>
          <a:prstGeom prst="rect">
            <a:avLst/>
          </a:prstGeom>
          <a:noFill/>
        </p:spPr>
        <p:txBody>
          <a:bodyPr lIns="146304" tIns="73152" rIns="146304" bIns="73152">
            <a:spAutoFit/>
          </a:bodyPr>
          <a:lstStyle/>
          <a:p>
            <a:pPr algn="r">
              <a:lnSpc>
                <a:spcPct val="120000"/>
              </a:lnSpc>
              <a:defRPr/>
            </a:pPr>
            <a:r>
              <a:rPr lang="en-US" sz="1800" dirty="0">
                <a:latin typeface="Arial"/>
                <a:cs typeface="Arial"/>
              </a:rPr>
              <a:t>Membership reaches 20,000</a:t>
            </a:r>
          </a:p>
        </p:txBody>
      </p:sp>
      <p:sp>
        <p:nvSpPr>
          <p:cNvPr id="19" name="TextBox 18"/>
          <p:cNvSpPr txBox="1"/>
          <p:nvPr/>
        </p:nvSpPr>
        <p:spPr>
          <a:xfrm>
            <a:off x="6808742" y="6053328"/>
            <a:ext cx="1543050" cy="812530"/>
          </a:xfrm>
          <a:prstGeom prst="rect">
            <a:avLst/>
          </a:prstGeom>
          <a:noFill/>
        </p:spPr>
        <p:txBody>
          <a:bodyPr wrap="square" lIns="146304" tIns="73152" rIns="146304" bIns="73152">
            <a:spAutoFit/>
          </a:bodyPr>
          <a:lstStyle/>
          <a:p>
            <a:pPr algn="r">
              <a:lnSpc>
                <a:spcPct val="120000"/>
              </a:lnSpc>
              <a:defRPr/>
            </a:pPr>
            <a:r>
              <a:rPr lang="en-US" sz="1800" dirty="0">
                <a:latin typeface="Arial"/>
                <a:cs typeface="Arial"/>
              </a:rPr>
              <a:t>First RD </a:t>
            </a:r>
            <a:r>
              <a:rPr lang="en-US" sz="1800" dirty="0" smtClean="0">
                <a:latin typeface="Arial"/>
                <a:cs typeface="Arial"/>
              </a:rPr>
              <a:t>exam given</a:t>
            </a:r>
            <a:endParaRPr lang="en-US" sz="1800" dirty="0">
              <a:latin typeface="Arial"/>
              <a:cs typeface="Arial"/>
            </a:endParaRPr>
          </a:p>
        </p:txBody>
      </p:sp>
      <p:sp>
        <p:nvSpPr>
          <p:cNvPr id="20" name="TextBox 19"/>
          <p:cNvSpPr txBox="1"/>
          <p:nvPr/>
        </p:nvSpPr>
        <p:spPr>
          <a:xfrm>
            <a:off x="8482965" y="6053328"/>
            <a:ext cx="2204720" cy="812530"/>
          </a:xfrm>
          <a:prstGeom prst="rect">
            <a:avLst/>
          </a:prstGeom>
          <a:noFill/>
        </p:spPr>
        <p:txBody>
          <a:bodyPr lIns="146304" tIns="73152" rIns="146304" bIns="73152">
            <a:spAutoFit/>
          </a:bodyPr>
          <a:lstStyle/>
          <a:p>
            <a:pPr algn="r">
              <a:lnSpc>
                <a:spcPct val="120000"/>
              </a:lnSpc>
              <a:defRPr/>
            </a:pPr>
            <a:r>
              <a:rPr lang="en-US" sz="1800" dirty="0">
                <a:latin typeface="Arial"/>
                <a:cs typeface="Arial"/>
              </a:rPr>
              <a:t>Membership reaches 35,000</a:t>
            </a:r>
          </a:p>
        </p:txBody>
      </p:sp>
      <p:sp>
        <p:nvSpPr>
          <p:cNvPr id="21" name="TextBox 20"/>
          <p:cNvSpPr txBox="1"/>
          <p:nvPr/>
        </p:nvSpPr>
        <p:spPr>
          <a:xfrm>
            <a:off x="11163300" y="6053328"/>
            <a:ext cx="3200400" cy="812530"/>
          </a:xfrm>
          <a:prstGeom prst="rect">
            <a:avLst/>
          </a:prstGeom>
          <a:noFill/>
        </p:spPr>
        <p:txBody>
          <a:bodyPr wrap="square" lIns="146304" tIns="73152" rIns="146304" bIns="73152">
            <a:spAutoFit/>
          </a:bodyPr>
          <a:lstStyle/>
          <a:p>
            <a:pPr>
              <a:lnSpc>
                <a:spcPct val="120000"/>
              </a:lnSpc>
              <a:defRPr/>
            </a:pPr>
            <a:r>
              <a:rPr lang="en-US" sz="1800" dirty="0">
                <a:latin typeface="Arial"/>
                <a:cs typeface="Arial"/>
              </a:rPr>
              <a:t>Name changed to Academy of Nutrition and Dietetics</a:t>
            </a:r>
          </a:p>
        </p:txBody>
      </p:sp>
      <p:cxnSp>
        <p:nvCxnSpPr>
          <p:cNvPr id="23" name="Straight Connector 22"/>
          <p:cNvCxnSpPr/>
          <p:nvPr/>
        </p:nvCxnSpPr>
        <p:spPr>
          <a:xfrm>
            <a:off x="2156460" y="5450252"/>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72940" y="3785616"/>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9095740" y="3785616"/>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300460" y="3785616"/>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3681710" y="3785616"/>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17170" y="6053869"/>
            <a:ext cx="2506980" cy="1144929"/>
          </a:xfrm>
          <a:prstGeom prst="rect">
            <a:avLst/>
          </a:prstGeom>
          <a:noFill/>
        </p:spPr>
        <p:txBody>
          <a:bodyPr wrap="square" lIns="146304" tIns="73152" rIns="146304" bIns="73152">
            <a:spAutoFit/>
          </a:bodyPr>
          <a:lstStyle/>
          <a:p>
            <a:pPr algn="r">
              <a:lnSpc>
                <a:spcPct val="120000"/>
              </a:lnSpc>
              <a:defRPr/>
            </a:pPr>
            <a:r>
              <a:rPr lang="en-US" sz="1800" dirty="0">
                <a:latin typeface="Arial"/>
                <a:cs typeface="Arial"/>
              </a:rPr>
              <a:t>First issue of </a:t>
            </a:r>
            <a:r>
              <a:rPr lang="en-US" sz="1800" i="1" dirty="0">
                <a:latin typeface="Arial"/>
                <a:cs typeface="Arial"/>
              </a:rPr>
              <a:t>Journal of </a:t>
            </a:r>
            <a:r>
              <a:rPr lang="en-US" sz="1800" i="1" dirty="0" smtClean="0">
                <a:latin typeface="Arial"/>
                <a:cs typeface="Arial"/>
              </a:rPr>
              <a:t>the </a:t>
            </a:r>
            <a:r>
              <a:rPr lang="en-US" sz="1800" i="1" dirty="0">
                <a:latin typeface="Arial"/>
                <a:cs typeface="Arial"/>
              </a:rPr>
              <a:t>American Dietetic Association</a:t>
            </a:r>
          </a:p>
        </p:txBody>
      </p:sp>
      <p:sp>
        <p:nvSpPr>
          <p:cNvPr id="30" name="TextBox 29"/>
          <p:cNvSpPr txBox="1"/>
          <p:nvPr/>
        </p:nvSpPr>
        <p:spPr>
          <a:xfrm>
            <a:off x="3285490" y="2971800"/>
            <a:ext cx="3305810" cy="812530"/>
          </a:xfrm>
          <a:prstGeom prst="rect">
            <a:avLst/>
          </a:prstGeom>
          <a:noFill/>
        </p:spPr>
        <p:txBody>
          <a:bodyPr wrap="square" lIns="146304" tIns="73152" rIns="146304" bIns="73152">
            <a:spAutoFit/>
          </a:bodyPr>
          <a:lstStyle/>
          <a:p>
            <a:pPr>
              <a:lnSpc>
                <a:spcPct val="120000"/>
              </a:lnSpc>
              <a:defRPr/>
            </a:pPr>
            <a:r>
              <a:rPr lang="en-US" sz="1800" dirty="0">
                <a:latin typeface="Arial"/>
                <a:cs typeface="Arial"/>
              </a:rPr>
              <a:t>American Dietetic Association Foundation established</a:t>
            </a:r>
          </a:p>
        </p:txBody>
      </p:sp>
      <p:sp>
        <p:nvSpPr>
          <p:cNvPr id="32" name="TextBox 31"/>
          <p:cNvSpPr txBox="1"/>
          <p:nvPr/>
        </p:nvSpPr>
        <p:spPr>
          <a:xfrm>
            <a:off x="7147159" y="2638180"/>
            <a:ext cx="3031891" cy="1144929"/>
          </a:xfrm>
          <a:prstGeom prst="rect">
            <a:avLst/>
          </a:prstGeom>
          <a:noFill/>
        </p:spPr>
        <p:txBody>
          <a:bodyPr wrap="square" lIns="146304" tIns="73152" rIns="146304" bIns="73152">
            <a:spAutoFit/>
          </a:bodyPr>
          <a:lstStyle/>
          <a:p>
            <a:pPr>
              <a:lnSpc>
                <a:spcPct val="120000"/>
              </a:lnSpc>
              <a:defRPr/>
            </a:pPr>
            <a:r>
              <a:rPr lang="en-US" sz="1800" dirty="0">
                <a:latin typeface="Arial"/>
                <a:cs typeface="Arial"/>
              </a:rPr>
              <a:t>Association recognized as official accrediting agency for dietetic </a:t>
            </a:r>
            <a:r>
              <a:rPr lang="en-US" sz="1800" dirty="0" smtClean="0">
                <a:latin typeface="Arial"/>
                <a:cs typeface="Arial"/>
              </a:rPr>
              <a:t>education</a:t>
            </a:r>
            <a:endParaRPr lang="en-US" sz="1800" dirty="0">
              <a:latin typeface="Arial"/>
              <a:cs typeface="Arial"/>
            </a:endParaRPr>
          </a:p>
        </p:txBody>
      </p:sp>
      <p:sp>
        <p:nvSpPr>
          <p:cNvPr id="33" name="TextBox 32"/>
          <p:cNvSpPr txBox="1"/>
          <p:nvPr/>
        </p:nvSpPr>
        <p:spPr>
          <a:xfrm>
            <a:off x="10426700" y="2971800"/>
            <a:ext cx="2204720" cy="812530"/>
          </a:xfrm>
          <a:prstGeom prst="rect">
            <a:avLst/>
          </a:prstGeom>
          <a:noFill/>
        </p:spPr>
        <p:txBody>
          <a:bodyPr lIns="146304" tIns="73152" rIns="146304" bIns="73152">
            <a:spAutoFit/>
          </a:bodyPr>
          <a:lstStyle/>
          <a:p>
            <a:pPr>
              <a:lnSpc>
                <a:spcPct val="120000"/>
              </a:lnSpc>
              <a:defRPr/>
            </a:pPr>
            <a:r>
              <a:rPr lang="en-US" sz="1800" dirty="0">
                <a:latin typeface="Arial"/>
                <a:cs typeface="Arial"/>
              </a:rPr>
              <a:t>First National Nutrition Month</a:t>
            </a:r>
          </a:p>
        </p:txBody>
      </p:sp>
      <p:sp>
        <p:nvSpPr>
          <p:cNvPr id="34" name="TextBox 33"/>
          <p:cNvSpPr txBox="1"/>
          <p:nvPr/>
        </p:nvSpPr>
        <p:spPr>
          <a:xfrm>
            <a:off x="11900172" y="2647950"/>
            <a:ext cx="2204720" cy="1144929"/>
          </a:xfrm>
          <a:prstGeom prst="rect">
            <a:avLst/>
          </a:prstGeom>
          <a:noFill/>
        </p:spPr>
        <p:txBody>
          <a:bodyPr lIns="146304" tIns="73152" rIns="146304" bIns="73152">
            <a:spAutoFit/>
          </a:bodyPr>
          <a:lstStyle/>
          <a:p>
            <a:pPr algn="r">
              <a:lnSpc>
                <a:spcPct val="120000"/>
              </a:lnSpc>
              <a:defRPr/>
            </a:pPr>
            <a:r>
              <a:rPr lang="en-US" sz="1800" dirty="0">
                <a:latin typeface="Arial"/>
                <a:cs typeface="Arial"/>
              </a:rPr>
              <a:t>100,000 credentialed practitioners</a:t>
            </a:r>
          </a:p>
        </p:txBody>
      </p:sp>
      <p:cxnSp>
        <p:nvCxnSpPr>
          <p:cNvPr id="35" name="Straight Connector 34"/>
          <p:cNvCxnSpPr/>
          <p:nvPr/>
        </p:nvCxnSpPr>
        <p:spPr>
          <a:xfrm>
            <a:off x="7979644" y="5449824"/>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2491962" y="5449824"/>
            <a:ext cx="0" cy="585216"/>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7" name="Content Placeholder 2"/>
          <p:cNvSpPr>
            <a:spLocks noGrp="1"/>
          </p:cNvSpPr>
          <p:nvPr>
            <p:ph idx="1"/>
          </p:nvPr>
        </p:nvSpPr>
        <p:spPr>
          <a:xfrm>
            <a:off x="731520" y="579120"/>
            <a:ext cx="13373372" cy="2194560"/>
          </a:xfrm>
        </p:spPr>
        <p:txBody>
          <a:bodyPr>
            <a:normAutofit/>
          </a:bodyPr>
          <a:lstStyle/>
          <a:p>
            <a:pPr marL="0" indent="0">
              <a:buNone/>
            </a:pPr>
            <a:r>
              <a:rPr lang="en-US" sz="4000" b="1" dirty="0">
                <a:solidFill>
                  <a:schemeClr val="tx1">
                    <a:lumMod val="75000"/>
                    <a:lumOff val="25000"/>
                  </a:schemeClr>
                </a:solidFill>
                <a:latin typeface="Arial" panose="020B0604020202020204" pitchFamily="34" charset="0"/>
                <a:cs typeface="Arial" panose="020B0604020202020204" pitchFamily="34" charset="0"/>
              </a:rPr>
              <a:t>For 100 years, the Academy has honored that vision </a:t>
            </a:r>
            <a:r>
              <a:rPr lang="en-US" sz="4000" dirty="0">
                <a:solidFill>
                  <a:schemeClr val="tx1">
                    <a:lumMod val="75000"/>
                    <a:lumOff val="25000"/>
                  </a:schemeClr>
                </a:solidFill>
                <a:latin typeface="Arial" panose="020B0604020202020204" pitchFamily="34" charset="0"/>
                <a:cs typeface="Arial" panose="020B0604020202020204" pitchFamily="34" charset="0"/>
              </a:rPr>
              <a:t>by working throughout food and health systems to improve the nation's health.</a:t>
            </a:r>
          </a:p>
        </p:txBody>
      </p:sp>
    </p:spTree>
    <p:extLst>
      <p:ext uri="{BB962C8B-B14F-4D97-AF65-F5344CB8AC3E}">
        <p14:creationId xmlns:p14="http://schemas.microsoft.com/office/powerpoint/2010/main" val="141929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31520" y="579120"/>
            <a:ext cx="13167360" cy="1706880"/>
          </a:xfrm>
        </p:spPr>
        <p:txBody>
          <a:bodyPr>
            <a:normAutofit/>
          </a:bodyPr>
          <a:lstStyle/>
          <a:p>
            <a:pPr marL="0" indent="0">
              <a:buNone/>
            </a:pPr>
            <a:r>
              <a:rPr lang="en-US" sz="4000" dirty="0">
                <a:solidFill>
                  <a:schemeClr val="tx1">
                    <a:lumMod val="75000"/>
                    <a:lumOff val="25000"/>
                  </a:schemeClr>
                </a:solidFill>
                <a:latin typeface="Arial" panose="020B0604020202020204" pitchFamily="34" charset="0"/>
                <a:cs typeface="Arial" panose="020B0604020202020204" pitchFamily="34" charset="0"/>
              </a:rPr>
              <a:t>Nutrition has changed over the last century — </a:t>
            </a:r>
            <a:r>
              <a:rPr lang="en-US" sz="4000" dirty="0" smtClean="0">
                <a:solidFill>
                  <a:schemeClr val="tx1">
                    <a:lumMod val="75000"/>
                    <a:lumOff val="25000"/>
                  </a:schemeClr>
                </a:solidFill>
                <a:latin typeface="Arial" panose="020B0604020202020204" pitchFamily="34" charset="0"/>
                <a:cs typeface="Arial" panose="020B0604020202020204" pitchFamily="34" charset="0"/>
              </a:rPr>
              <a:t>and, </a:t>
            </a:r>
            <a:r>
              <a:rPr lang="en-US" sz="4000" dirty="0">
                <a:solidFill>
                  <a:schemeClr val="tx1">
                    <a:lumMod val="75000"/>
                    <a:lumOff val="25000"/>
                  </a:schemeClr>
                </a:solidFill>
                <a:latin typeface="Arial" panose="020B0604020202020204" pitchFamily="34" charset="0"/>
                <a:cs typeface="Arial" panose="020B0604020202020204" pitchFamily="34" charset="0"/>
              </a:rPr>
              <a:t>as a profession, </a:t>
            </a:r>
            <a:r>
              <a:rPr lang="en-US" sz="4000" b="1" dirty="0">
                <a:solidFill>
                  <a:schemeClr val="tx1">
                    <a:lumMod val="75000"/>
                    <a:lumOff val="25000"/>
                  </a:schemeClr>
                </a:solidFill>
                <a:latin typeface="Arial" panose="020B0604020202020204" pitchFamily="34" charset="0"/>
                <a:cs typeface="Arial" panose="020B0604020202020204" pitchFamily="34" charset="0"/>
              </a:rPr>
              <a:t>we are evolving to meet these changes</a:t>
            </a:r>
            <a:r>
              <a:rPr lang="en-US" sz="40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8" name="Content Placeholder 2"/>
          <p:cNvSpPr txBox="1">
            <a:spLocks/>
          </p:cNvSpPr>
          <p:nvPr/>
        </p:nvSpPr>
        <p:spPr>
          <a:xfrm>
            <a:off x="853440" y="2651760"/>
            <a:ext cx="8900160" cy="4754880"/>
          </a:xfrm>
          <a:prstGeom prst="rect">
            <a:avLst/>
          </a:prstGeom>
        </p:spPr>
        <p:txBody>
          <a:bodyPr vert="horz" lIns="146304" tIns="73152" rIns="146304" bIns="73152"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960"/>
              </a:spcAft>
            </a:pPr>
            <a:r>
              <a:rPr lang="en-US" sz="4000" dirty="0">
                <a:solidFill>
                  <a:schemeClr val="tx1">
                    <a:lumMod val="75000"/>
                    <a:lumOff val="25000"/>
                  </a:schemeClr>
                </a:solidFill>
                <a:latin typeface="Arial" panose="020B0604020202020204" pitchFamily="34" charset="0"/>
                <a:cs typeface="Arial" panose="020B0604020202020204" pitchFamily="34" charset="0"/>
              </a:rPr>
              <a:t>The Academy seal symbolizes our commitment to benefit as many as possible.</a:t>
            </a:r>
          </a:p>
          <a:p>
            <a:r>
              <a:rPr lang="en-US" sz="4000" dirty="0">
                <a:solidFill>
                  <a:schemeClr val="tx1">
                    <a:lumMod val="75000"/>
                    <a:lumOff val="25000"/>
                  </a:schemeClr>
                </a:solidFill>
                <a:latin typeface="Arial" panose="020B0604020202020204" pitchFamily="34" charset="0"/>
                <a:cs typeface="Arial" panose="020B0604020202020204" pitchFamily="34" charset="0"/>
              </a:rPr>
              <a:t>Food and nutrition are still powerful tools of economic and social transformation.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2651760"/>
            <a:ext cx="3657600" cy="3657600"/>
          </a:xfrm>
          <a:prstGeom prst="rect">
            <a:avLst/>
          </a:prstGeom>
        </p:spPr>
      </p:pic>
    </p:spTree>
    <p:extLst>
      <p:ext uri="{BB962C8B-B14F-4D97-AF65-F5344CB8AC3E}">
        <p14:creationId xmlns:p14="http://schemas.microsoft.com/office/powerpoint/2010/main" val="734139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9620" y="2105677"/>
            <a:ext cx="12908280" cy="4237973"/>
          </a:xfrm>
          <a:prstGeom prst="rect">
            <a:avLst/>
          </a:prstGeom>
        </p:spPr>
        <p:txBody>
          <a:bodyPr vert="horz" lIns="146304" tIns="73152" rIns="146304" bIns="73152"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400" b="1" dirty="0">
                <a:solidFill>
                  <a:srgbClr val="95006C"/>
                </a:solidFill>
                <a:latin typeface="Arial" panose="020B0604020202020204" pitchFamily="34" charset="0"/>
                <a:cs typeface="Arial" panose="020B0604020202020204" pitchFamily="34" charset="0"/>
              </a:rPr>
              <a:t>Our </a:t>
            </a:r>
            <a:r>
              <a:rPr lang="en-US" sz="4400" b="1" dirty="0" smtClean="0">
                <a:solidFill>
                  <a:srgbClr val="95006C"/>
                </a:solidFill>
                <a:latin typeface="Arial" panose="020B0604020202020204" pitchFamily="34" charset="0"/>
                <a:cs typeface="Arial" panose="020B0604020202020204" pitchFamily="34" charset="0"/>
              </a:rPr>
              <a:t>opportunity: </a:t>
            </a:r>
          </a:p>
          <a:p>
            <a:pPr marL="0" indent="0">
              <a:buNone/>
            </a:pPr>
            <a:r>
              <a:rPr lang="en-US" sz="4400" dirty="0" smtClean="0">
                <a:solidFill>
                  <a:schemeClr val="tx1">
                    <a:lumMod val="75000"/>
                    <a:lumOff val="25000"/>
                  </a:schemeClr>
                </a:solidFill>
                <a:latin typeface="Arial" panose="020B0604020202020204" pitchFamily="34" charset="0"/>
                <a:cs typeface="Arial" panose="020B0604020202020204" pitchFamily="34" charset="0"/>
              </a:rPr>
              <a:t>Choose </a:t>
            </a:r>
            <a:r>
              <a:rPr lang="en-US" sz="4400" dirty="0">
                <a:solidFill>
                  <a:schemeClr val="tx1">
                    <a:lumMod val="75000"/>
                    <a:lumOff val="25000"/>
                  </a:schemeClr>
                </a:solidFill>
                <a:latin typeface="Arial" panose="020B0604020202020204" pitchFamily="34" charset="0"/>
                <a:cs typeface="Arial" panose="020B0604020202020204" pitchFamily="34" charset="0"/>
              </a:rPr>
              <a:t>a bold, purposeful way to continue this legacy </a:t>
            </a:r>
            <a:r>
              <a:rPr lang="en-US" sz="4400" dirty="0" smtClean="0">
                <a:solidFill>
                  <a:schemeClr val="tx1">
                    <a:lumMod val="75000"/>
                    <a:lumOff val="25000"/>
                  </a:schemeClr>
                </a:solidFill>
                <a:latin typeface="Arial" panose="020B0604020202020204" pitchFamily="34" charset="0"/>
                <a:cs typeface="Arial" panose="020B0604020202020204" pitchFamily="34" charset="0"/>
              </a:rPr>
              <a:t>with a </a:t>
            </a:r>
            <a:r>
              <a:rPr lang="en-US" sz="4400" dirty="0">
                <a:solidFill>
                  <a:schemeClr val="tx1">
                    <a:lumMod val="75000"/>
                    <a:lumOff val="25000"/>
                  </a:schemeClr>
                </a:solidFill>
                <a:latin typeface="Arial" panose="020B0604020202020204" pitchFamily="34" charset="0"/>
                <a:cs typeface="Arial" panose="020B0604020202020204" pitchFamily="34" charset="0"/>
              </a:rPr>
              <a:t>new vision for the Academy’s Second Century — one that </a:t>
            </a:r>
            <a:r>
              <a:rPr lang="en-US" sz="4400" dirty="0" smtClean="0">
                <a:solidFill>
                  <a:schemeClr val="tx1">
                    <a:lumMod val="75000"/>
                    <a:lumOff val="25000"/>
                  </a:schemeClr>
                </a:solidFill>
                <a:latin typeface="Arial" panose="020B0604020202020204" pitchFamily="34" charset="0"/>
                <a:cs typeface="Arial" panose="020B0604020202020204" pitchFamily="34" charset="0"/>
              </a:rPr>
              <a:t>will not </a:t>
            </a:r>
            <a:r>
              <a:rPr lang="en-US" sz="4400" dirty="0">
                <a:solidFill>
                  <a:schemeClr val="tx1">
                    <a:lumMod val="75000"/>
                    <a:lumOff val="25000"/>
                  </a:schemeClr>
                </a:solidFill>
                <a:latin typeface="Arial" panose="020B0604020202020204" pitchFamily="34" charset="0"/>
                <a:cs typeface="Arial" panose="020B0604020202020204" pitchFamily="34" charset="0"/>
              </a:rPr>
              <a:t>only elevate the profession and expand our reach, but </a:t>
            </a:r>
            <a:r>
              <a:rPr lang="en-US" sz="4400" b="1" dirty="0">
                <a:solidFill>
                  <a:schemeClr val="tx1">
                    <a:lumMod val="75000"/>
                    <a:lumOff val="25000"/>
                  </a:schemeClr>
                </a:solidFill>
                <a:latin typeface="Arial" panose="020B0604020202020204" pitchFamily="34" charset="0"/>
                <a:cs typeface="Arial" panose="020B0604020202020204" pitchFamily="34" charset="0"/>
              </a:rPr>
              <a:t>do more to improve health around the </a:t>
            </a:r>
            <a:r>
              <a:rPr lang="en-US" sz="4400" b="1" dirty="0" smtClean="0">
                <a:solidFill>
                  <a:schemeClr val="tx1">
                    <a:lumMod val="75000"/>
                    <a:lumOff val="25000"/>
                  </a:schemeClr>
                </a:solidFill>
                <a:latin typeface="Arial" panose="020B0604020202020204" pitchFamily="34" charset="0"/>
                <a:cs typeface="Arial" panose="020B0604020202020204" pitchFamily="34" charset="0"/>
              </a:rPr>
              <a:t>world</a:t>
            </a:r>
            <a:r>
              <a:rPr lang="en-US" sz="44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66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The Time is Right</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51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400" dirty="0">
                <a:solidFill>
                  <a:schemeClr val="tx1">
                    <a:lumMod val="75000"/>
                    <a:lumOff val="25000"/>
                  </a:schemeClr>
                </a:solidFill>
                <a:latin typeface="Arial" panose="020B0604020202020204" pitchFamily="34" charset="0"/>
                <a:cs typeface="Arial" panose="020B0604020202020204" pitchFamily="34" charset="0"/>
              </a:rPr>
              <a:t>The world is at a </a:t>
            </a:r>
            <a:r>
              <a:rPr lang="en-US" sz="4400" b="1" dirty="0">
                <a:solidFill>
                  <a:schemeClr val="tx1">
                    <a:lumMod val="75000"/>
                    <a:lumOff val="25000"/>
                  </a:schemeClr>
                </a:solidFill>
                <a:latin typeface="Arial" panose="020B0604020202020204" pitchFamily="34" charset="0"/>
                <a:cs typeface="Arial" panose="020B0604020202020204" pitchFamily="34" charset="0"/>
              </a:rPr>
              <a:t>critical moment for nutrition.</a:t>
            </a:r>
          </a:p>
        </p:txBody>
      </p:sp>
      <p:sp>
        <p:nvSpPr>
          <p:cNvPr id="3" name="Content Placeholder 2"/>
          <p:cNvSpPr>
            <a:spLocks noGrp="1"/>
          </p:cNvSpPr>
          <p:nvPr>
            <p:ph idx="1"/>
          </p:nvPr>
        </p:nvSpPr>
        <p:spPr>
          <a:xfrm>
            <a:off x="731520" y="1947567"/>
            <a:ext cx="6339840" cy="5852158"/>
          </a:xfrm>
        </p:spPr>
        <p:txBody>
          <a:bodyPr>
            <a:normAutofit/>
          </a:bodyPr>
          <a:lstStyle/>
          <a:p>
            <a:pPr marL="0" indent="0">
              <a:spcAft>
                <a:spcPts val="960"/>
              </a:spcAft>
              <a:buNone/>
            </a:pPr>
            <a:r>
              <a:rPr lang="en-US" sz="3800" dirty="0">
                <a:solidFill>
                  <a:schemeClr val="tx1">
                    <a:lumMod val="75000"/>
                    <a:lumOff val="25000"/>
                  </a:schemeClr>
                </a:solidFill>
                <a:latin typeface="Arial" panose="020B0604020202020204" pitchFamily="34" charset="0"/>
                <a:cs typeface="Arial" panose="020B0604020202020204" pitchFamily="34" charset="0"/>
              </a:rPr>
              <a:t>Some of the toughest health challenges of the next century will be linked to food access and choice:</a:t>
            </a:r>
          </a:p>
          <a:p>
            <a:pPr>
              <a:buClr>
                <a:srgbClr val="4F4D66"/>
              </a:buClr>
            </a:pPr>
            <a:r>
              <a:rPr lang="en-US" sz="3500" dirty="0">
                <a:solidFill>
                  <a:schemeClr val="tx1">
                    <a:lumMod val="75000"/>
                    <a:lumOff val="25000"/>
                  </a:schemeClr>
                </a:solidFill>
                <a:latin typeface="Arial" panose="020B0604020202020204" pitchFamily="34" charset="0"/>
                <a:cs typeface="Arial" panose="020B0604020202020204" pitchFamily="34" charset="0"/>
              </a:rPr>
              <a:t>Growing global population</a:t>
            </a:r>
          </a:p>
          <a:p>
            <a:pPr>
              <a:buClr>
                <a:srgbClr val="4F4D66"/>
              </a:buClr>
            </a:pPr>
            <a:r>
              <a:rPr lang="en-US" sz="3500" dirty="0">
                <a:solidFill>
                  <a:schemeClr val="tx1">
                    <a:lumMod val="75000"/>
                    <a:lumOff val="25000"/>
                  </a:schemeClr>
                </a:solidFill>
                <a:latin typeface="Arial" panose="020B0604020202020204" pitchFamily="34" charset="0"/>
                <a:cs typeface="Arial" panose="020B0604020202020204" pitchFamily="34" charset="0"/>
              </a:rPr>
              <a:t>Dual burden of under-nutrition and obesity</a:t>
            </a:r>
          </a:p>
          <a:p>
            <a:pPr>
              <a:buClr>
                <a:srgbClr val="4F4D66"/>
              </a:buClr>
            </a:pPr>
            <a:r>
              <a:rPr lang="en-US" sz="3500" dirty="0">
                <a:solidFill>
                  <a:schemeClr val="tx1">
                    <a:lumMod val="75000"/>
                    <a:lumOff val="25000"/>
                  </a:schemeClr>
                </a:solidFill>
                <a:latin typeface="Arial" panose="020B0604020202020204" pitchFamily="34" charset="0"/>
                <a:cs typeface="Arial" panose="020B0604020202020204" pitchFamily="34" charset="0"/>
              </a:rPr>
              <a:t>Ballooning chronic </a:t>
            </a:r>
            <a:r>
              <a:rPr lang="en-US" sz="3500" dirty="0" smtClean="0">
                <a:solidFill>
                  <a:schemeClr val="tx1">
                    <a:lumMod val="75000"/>
                    <a:lumOff val="25000"/>
                  </a:schemeClr>
                </a:solidFill>
                <a:latin typeface="Arial" panose="020B0604020202020204" pitchFamily="34" charset="0"/>
                <a:cs typeface="Arial" panose="020B0604020202020204" pitchFamily="34" charset="0"/>
              </a:rPr>
              <a:t>disease</a:t>
            </a:r>
            <a:endParaRPr lang="en-US" sz="35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14843" r="12810"/>
          <a:stretch/>
        </p:blipFill>
        <p:spPr>
          <a:xfrm>
            <a:off x="7646275" y="1984096"/>
            <a:ext cx="5909969" cy="4903277"/>
          </a:xfrm>
          <a:prstGeom prst="rect">
            <a:avLst/>
          </a:prstGeom>
        </p:spPr>
      </p:pic>
    </p:spTree>
    <p:extLst>
      <p:ext uri="{BB962C8B-B14F-4D97-AF65-F5344CB8AC3E}">
        <p14:creationId xmlns:p14="http://schemas.microsoft.com/office/powerpoint/2010/main" val="3160648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DCBB37"/>
      </a:dk2>
      <a:lt2>
        <a:srgbClr val="8B713B"/>
      </a:lt2>
      <a:accent1>
        <a:srgbClr val="9E2D32"/>
      </a:accent1>
      <a:accent2>
        <a:srgbClr val="B2A440"/>
      </a:accent2>
      <a:accent3>
        <a:srgbClr val="374132"/>
      </a:accent3>
      <a:accent4>
        <a:srgbClr val="4F4D66"/>
      </a:accent4>
      <a:accent5>
        <a:srgbClr val="432845"/>
      </a:accent5>
      <a:accent6>
        <a:srgbClr val="C0D446"/>
      </a:accent6>
      <a:hlink>
        <a:srgbClr val="4A4B9B"/>
      </a:hlink>
      <a:folHlink>
        <a:srgbClr val="4A4B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947</TotalTime>
  <Words>3051</Words>
  <Application>Microsoft Office PowerPoint</Application>
  <PresentationFormat>Custom</PresentationFormat>
  <Paragraphs>206</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ＭＳ Ｐゴシック</vt:lpstr>
      <vt:lpstr>Arial</vt:lpstr>
      <vt:lpstr>Calibri</vt:lpstr>
      <vt:lpstr>Office Theme</vt:lpstr>
      <vt:lpstr>Our Vision</vt:lpstr>
      <vt:lpstr>PowerPoint Presentation</vt:lpstr>
      <vt:lpstr>Our History and Legacy</vt:lpstr>
      <vt:lpstr>PowerPoint Presentation</vt:lpstr>
      <vt:lpstr>PowerPoint Presentation</vt:lpstr>
      <vt:lpstr>PowerPoint Presentation</vt:lpstr>
      <vt:lpstr>PowerPoint Presentation</vt:lpstr>
      <vt:lpstr>The Time is Right</vt:lpstr>
      <vt:lpstr>The world is at a critical moment for nutrition.</vt:lpstr>
      <vt:lpstr>PowerPoint Presentation</vt:lpstr>
      <vt:lpstr>PowerPoint Presentation</vt:lpstr>
      <vt:lpstr>The Planning Process</vt:lpstr>
      <vt:lpstr>Our Second Century planning process is collaborative, creative and deliberate – involving members every step of the way.</vt:lpstr>
      <vt:lpstr>Second Century Input: Opportunity Areas</vt:lpstr>
      <vt:lpstr>The Nutrition Impact Summary Overview</vt:lpstr>
      <vt:lpstr>PowerPoint Presentation</vt:lpstr>
      <vt:lpstr>We have a plan to shape the future of the Academy – now we need your voice.</vt:lpstr>
      <vt:lpstr>What Can You Do?</vt:lpstr>
      <vt:lpstr>Become a Member of the Second Century Giving Society</vt:lpstr>
      <vt:lpstr>PowerPoint Presentation</vt:lpstr>
      <vt:lpstr>PowerPoint Presentation</vt:lpstr>
    </vt:vector>
  </TitlesOfParts>
  <Company>GMMB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Preston Hawks</dc:creator>
  <cp:lastModifiedBy>Amy Biedenharn</cp:lastModifiedBy>
  <cp:revision>92</cp:revision>
  <cp:lastPrinted>2016-06-03T20:31:40Z</cp:lastPrinted>
  <dcterms:created xsi:type="dcterms:W3CDTF">2016-05-18T14:11:56Z</dcterms:created>
  <dcterms:modified xsi:type="dcterms:W3CDTF">2016-10-27T21:16:56Z</dcterms:modified>
</cp:coreProperties>
</file>